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</p:sldIdLst>
  <p:sldSz cy="5143500" cx="9144000"/>
  <p:notesSz cx="6858000" cy="9144000"/>
  <p:embeddedFontLst>
    <p:embeddedFont>
      <p:font typeface="Raleway"/>
      <p:regular r:id="rId40"/>
      <p:bold r:id="rId41"/>
      <p:italic r:id="rId42"/>
      <p:boldItalic r:id="rId43"/>
    </p:embeddedFont>
    <p:embeddedFont>
      <p:font typeface="Lato"/>
      <p:regular r:id="rId44"/>
      <p:bold r:id="rId45"/>
      <p:italic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828702AC-0F1A-48A9-8C53-0627E7E4C269}">
  <a:tblStyle styleId="{828702AC-0F1A-48A9-8C53-0627E7E4C26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-regular.fntdata"/><Relationship Id="rId20" Type="http://schemas.openxmlformats.org/officeDocument/2006/relationships/slide" Target="slides/slide14.xml"/><Relationship Id="rId42" Type="http://schemas.openxmlformats.org/officeDocument/2006/relationships/font" Target="fonts/Raleway-italic.fntdata"/><Relationship Id="rId41" Type="http://schemas.openxmlformats.org/officeDocument/2006/relationships/font" Target="fonts/Raleway-bold.fntdata"/><Relationship Id="rId22" Type="http://schemas.openxmlformats.org/officeDocument/2006/relationships/slide" Target="slides/slide16.xml"/><Relationship Id="rId44" Type="http://schemas.openxmlformats.org/officeDocument/2006/relationships/font" Target="fonts/Lato-regular.fntdata"/><Relationship Id="rId21" Type="http://schemas.openxmlformats.org/officeDocument/2006/relationships/slide" Target="slides/slide15.xml"/><Relationship Id="rId43" Type="http://schemas.openxmlformats.org/officeDocument/2006/relationships/font" Target="fonts/Raleway-boldItalic.fntdata"/><Relationship Id="rId24" Type="http://schemas.openxmlformats.org/officeDocument/2006/relationships/slide" Target="slides/slide18.xml"/><Relationship Id="rId46" Type="http://schemas.openxmlformats.org/officeDocument/2006/relationships/font" Target="fonts/Lato-italic.fntdata"/><Relationship Id="rId23" Type="http://schemas.openxmlformats.org/officeDocument/2006/relationships/slide" Target="slides/slide17.xml"/><Relationship Id="rId45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47" Type="http://schemas.openxmlformats.org/officeDocument/2006/relationships/font" Target="fonts/Lato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gif>
</file>

<file path=ppt/media/image10.png>
</file>

<file path=ppt/media/image11.gif>
</file>

<file path=ppt/media/image12.png>
</file>

<file path=ppt/media/image13.png>
</file>

<file path=ppt/media/image14.png>
</file>

<file path=ppt/media/image2.gif>
</file>

<file path=ppt/media/image3.png>
</file>

<file path=ppt/media/image4.gif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5bbe2691e8_0_10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5bbe2691e8_0_10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5bbe2691e8_0_10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5bbe2691e8_0_10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5bbe2691e8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5bbe2691e8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the black box by replicate the exact number by hand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bbe2691e8_0_3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5bbe2691e8_0_3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5bbe2691e8_0_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5bbe2691e8_0_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5bbe2691e8_0_4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5bbe2691e8_0_4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5bbe2691e8_0_4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5bbe2691e8_0_4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5bbe2691e8_0_6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5bbe2691e8_0_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5bbe2691e8_0_4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5bbe2691e8_0_4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5bbe2691e8_0_5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5bbe2691e8_0_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5bbe2691e8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5bbe2691e8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5bbe2691e8_0_5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5bbe2691e8_0_5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5bbe2691e8_0_5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5bbe2691e8_0_5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5bbe2691e8_0_6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5bbe2691e8_0_6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5bbe2691e8_0_6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5bbe2691e8_0_6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5bbe2691e8_0_6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5bbe2691e8_0_6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5bbe2691e8_0_7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5bbe2691e8_0_7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5bbe2691e8_0_7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5bbe2691e8_0_7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bbe2691e8_0_7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bbe2691e8_0_7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5bbe2691e8_0_7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5bbe2691e8_0_7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5bbe2691e8_0_9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5bbe2691e8_0_9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bbe2691e8_0_2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bbe2691e8_0_2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5bbe2691e8_0_9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5bbe2691e8_0_9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5bbe2691e8_0_8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5bbe2691e8_0_8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5bbe2691e8_0_9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5bbe2691e8_0_9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5bbe2691e8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5bbe2691e8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bbe2691e8_0_10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bbe2691e8_0_10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bbe2691e8_0_8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bbe2691e8_0_8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bbe2691e8_0_8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bbe2691e8_0_8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bbe2691e8_0_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bbe2691e8_0_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5bbe2691e8_0_9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5bbe2691e8_0_9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5bbe2691e8_0_10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5bbe2691e8_0_10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4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5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5.png"/><Relationship Id="rId4" Type="http://schemas.openxmlformats.org/officeDocument/2006/relationships/image" Target="../media/image11.gif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github.com/miecky/project-3_nlp_naive_bayes/tree/master/code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6.gif"/><Relationship Id="rId5" Type="http://schemas.openxmlformats.org/officeDocument/2006/relationships/image" Target="../media/image1.gif"/><Relationship Id="rId6" Type="http://schemas.openxmlformats.org/officeDocument/2006/relationships/image" Target="../media/image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gif"/><Relationship Id="rId4" Type="http://schemas.openxmlformats.org/officeDocument/2006/relationships/image" Target="../media/image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the Black Box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7950" y="2769475"/>
            <a:ext cx="7688100" cy="8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Explanation of the Use of Naive Bayes Model for NLP to Classify Reddit Posts</a:t>
            </a:r>
            <a:endParaRPr b="1" sz="2400"/>
          </a:p>
        </p:txBody>
      </p:sp>
      <p:sp>
        <p:nvSpPr>
          <p:cNvPr id="88" name="Google Shape;88;p13"/>
          <p:cNvSpPr txBox="1"/>
          <p:nvPr>
            <p:ph idx="1" type="subTitle"/>
          </p:nvPr>
        </p:nvSpPr>
        <p:spPr>
          <a:xfrm>
            <a:off x="729627" y="4120925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Kai Zhao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06" name="Google Shape;206;p22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07" name="Google Shape;207;p22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08" name="Google Shape;208;p22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RESULTS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09" name="Google Shape;209;p22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NAIVE BAYES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10" name="Google Shape;210;p22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11" name="Google Shape;211;p22"/>
          <p:cNvSpPr txBox="1"/>
          <p:nvPr/>
        </p:nvSpPr>
        <p:spPr>
          <a:xfrm>
            <a:off x="865050" y="1378275"/>
            <a:ext cx="4903800" cy="35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Further evaluate the model performance by pepeating model multiple times using more similar subreddit posts.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Investigate the impact of number of features and MNB model’s smoothing mechanism.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Find a case when MNB fails to understand the limitation of the model.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2" name="Google Shape;212;p22"/>
          <p:cNvSpPr txBox="1"/>
          <p:nvPr/>
        </p:nvSpPr>
        <p:spPr>
          <a:xfrm>
            <a:off x="742200" y="699250"/>
            <a:ext cx="4449300" cy="4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Next Step</a:t>
            </a:r>
            <a:br>
              <a:rPr lang="en">
                <a:latin typeface="Lato"/>
                <a:ea typeface="Lato"/>
                <a:cs typeface="Lato"/>
                <a:sym typeface="Lato"/>
              </a:rPr>
            </a:b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3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18" name="Google Shape;218;p23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19" name="Google Shape;219;p23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20" name="Google Shape;220;p23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21" name="Google Shape;221;p23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NAIVE BAYES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22" name="Google Shape;222;p23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BONUS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23" name="Google Shape;223;p23"/>
          <p:cNvSpPr txBox="1"/>
          <p:nvPr/>
        </p:nvSpPr>
        <p:spPr>
          <a:xfrm>
            <a:off x="742200" y="699250"/>
            <a:ext cx="4449300" cy="4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PART II</a:t>
            </a:r>
            <a:br>
              <a:rPr b="1" lang="en" sz="2400">
                <a:latin typeface="Lato"/>
                <a:ea typeface="Lato"/>
                <a:cs typeface="Lato"/>
                <a:sym typeface="Lato"/>
              </a:rPr>
            </a:br>
            <a:br>
              <a:rPr lang="en">
                <a:latin typeface="Lato"/>
                <a:ea typeface="Lato"/>
                <a:cs typeface="Lato"/>
                <a:sym typeface="Lato"/>
              </a:rPr>
            </a:b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4" name="Google Shape;224;p23"/>
          <p:cNvSpPr txBox="1"/>
          <p:nvPr/>
        </p:nvSpPr>
        <p:spPr>
          <a:xfrm>
            <a:off x="1319850" y="2161475"/>
            <a:ext cx="6504300" cy="6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A Closer Look at Naive Bayes Model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4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30" name="Google Shape;230;p24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31" name="Google Shape;231;p24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32" name="Google Shape;232;p24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33" name="Google Shape;233;p24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NAIVE BAYES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234" name="Google Shape;234;p24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pic>
        <p:nvPicPr>
          <p:cNvPr id="235" name="Google Shape;23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7200" y="1260250"/>
            <a:ext cx="6741851" cy="3769625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4"/>
          <p:cNvSpPr txBox="1"/>
          <p:nvPr/>
        </p:nvSpPr>
        <p:spPr>
          <a:xfrm>
            <a:off x="742200" y="699250"/>
            <a:ext cx="6362700" cy="4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Reproduce the Results from Part I</a:t>
            </a:r>
            <a:br>
              <a:rPr lang="en">
                <a:latin typeface="Lato"/>
                <a:ea typeface="Lato"/>
                <a:cs typeface="Lato"/>
                <a:sym typeface="Lato"/>
              </a:rPr>
            </a:b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37" name="Google Shape;237;p24"/>
          <p:cNvCxnSpPr/>
          <p:nvPr/>
        </p:nvCxnSpPr>
        <p:spPr>
          <a:xfrm rot="10800000">
            <a:off x="6644075" y="4698001"/>
            <a:ext cx="958200" cy="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8" name="Google Shape;238;p24"/>
          <p:cNvSpPr/>
          <p:nvPr/>
        </p:nvSpPr>
        <p:spPr>
          <a:xfrm>
            <a:off x="4142200" y="4568550"/>
            <a:ext cx="2123700" cy="2589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9" name="Google Shape;239;p24"/>
          <p:cNvCxnSpPr>
            <a:stCxn id="240" idx="1"/>
            <a:endCxn id="238" idx="3"/>
          </p:cNvCxnSpPr>
          <p:nvPr/>
        </p:nvCxnSpPr>
        <p:spPr>
          <a:xfrm flipH="1">
            <a:off x="6265900" y="2961900"/>
            <a:ext cx="1260300" cy="173610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41" name="Google Shape;241;p24"/>
          <p:cNvSpPr txBox="1"/>
          <p:nvPr/>
        </p:nvSpPr>
        <p:spPr>
          <a:xfrm>
            <a:off x="207200" y="4916175"/>
            <a:ext cx="2698500" cy="1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Results based on model using X_test data</a:t>
            </a:r>
            <a:endParaRPr sz="600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2" name="Google Shape;24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24275" y="283500"/>
            <a:ext cx="2275600" cy="404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5"/>
          <p:cNvSpPr txBox="1"/>
          <p:nvPr/>
        </p:nvSpPr>
        <p:spPr>
          <a:xfrm>
            <a:off x="1087075" y="1252961"/>
            <a:ext cx="7371900" cy="16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222222"/>
                </a:solidFill>
                <a:highlight>
                  <a:srgbClr val="FFFFFF"/>
                </a:highlight>
              </a:rPr>
              <a:t>Bayes' Theorem (Bayes’ law or Bayes’ rule)</a:t>
            </a:r>
            <a:r>
              <a:rPr lang="en" sz="1800">
                <a:solidFill>
                  <a:srgbClr val="222222"/>
                </a:solidFill>
                <a:highlight>
                  <a:srgbClr val="FFFFFF"/>
                </a:highlight>
              </a:rPr>
              <a:t>:</a:t>
            </a:r>
            <a:endParaRPr sz="18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22222"/>
                </a:solidFill>
                <a:highlight>
                  <a:srgbClr val="FFFFFF"/>
                </a:highlight>
              </a:rPr>
              <a:t>The probability of an event, based on prior knowledge of conditions that might be related to the event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25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49" name="Google Shape;249;p25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50" name="Google Shape;250;p25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51" name="Google Shape;251;p25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52" name="Google Shape;252;p25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NAIVE BAYES</a:t>
            </a:r>
            <a:endParaRPr sz="1100">
              <a:solidFill>
                <a:srgbClr val="FFFFFF"/>
              </a:solidFill>
            </a:endParaRPr>
          </a:p>
        </p:txBody>
      </p:sp>
      <p:sp>
        <p:nvSpPr>
          <p:cNvPr id="253" name="Google Shape;253;p25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54" name="Google Shape;254;p25"/>
          <p:cNvSpPr txBox="1"/>
          <p:nvPr/>
        </p:nvSpPr>
        <p:spPr>
          <a:xfrm>
            <a:off x="2845375" y="4149150"/>
            <a:ext cx="1350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P(A|B) =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5" name="Google Shape;255;p25"/>
          <p:cNvSpPr txBox="1"/>
          <p:nvPr/>
        </p:nvSpPr>
        <p:spPr>
          <a:xfrm>
            <a:off x="4311025" y="3928150"/>
            <a:ext cx="10764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P(B|A)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6" name="Google Shape;256;p25"/>
          <p:cNvSpPr txBox="1"/>
          <p:nvPr/>
        </p:nvSpPr>
        <p:spPr>
          <a:xfrm>
            <a:off x="5113250" y="3928150"/>
            <a:ext cx="10764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P(A)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57" name="Google Shape;257;p25"/>
          <p:cNvCxnSpPr>
            <a:stCxn id="254" idx="3"/>
          </p:cNvCxnSpPr>
          <p:nvPr/>
        </p:nvCxnSpPr>
        <p:spPr>
          <a:xfrm>
            <a:off x="4195675" y="4540650"/>
            <a:ext cx="2094900" cy="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8" name="Google Shape;258;p25"/>
          <p:cNvSpPr txBox="1"/>
          <p:nvPr/>
        </p:nvSpPr>
        <p:spPr>
          <a:xfrm>
            <a:off x="4704925" y="4333500"/>
            <a:ext cx="10764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P(B)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59" name="Google Shape;259;p25"/>
          <p:cNvCxnSpPr>
            <a:stCxn id="247" idx="1"/>
          </p:cNvCxnSpPr>
          <p:nvPr/>
        </p:nvCxnSpPr>
        <p:spPr>
          <a:xfrm>
            <a:off x="1087075" y="2059661"/>
            <a:ext cx="2851800" cy="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0" name="Google Shape;260;p25"/>
          <p:cNvCxnSpPr/>
          <p:nvPr/>
        </p:nvCxnSpPr>
        <p:spPr>
          <a:xfrm>
            <a:off x="2923175" y="4753050"/>
            <a:ext cx="939600" cy="78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1" name="Google Shape;261;p25"/>
          <p:cNvCxnSpPr/>
          <p:nvPr/>
        </p:nvCxnSpPr>
        <p:spPr>
          <a:xfrm flipH="1" rot="10800000">
            <a:off x="4986900" y="2082261"/>
            <a:ext cx="1658700" cy="78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2" name="Google Shape;262;p25"/>
          <p:cNvCxnSpPr>
            <a:endCxn id="256" idx="3"/>
          </p:cNvCxnSpPr>
          <p:nvPr/>
        </p:nvCxnSpPr>
        <p:spPr>
          <a:xfrm rot="10800000">
            <a:off x="6189650" y="4319650"/>
            <a:ext cx="782400" cy="30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3" name="Google Shape;263;p25"/>
          <p:cNvSpPr txBox="1"/>
          <p:nvPr/>
        </p:nvSpPr>
        <p:spPr>
          <a:xfrm>
            <a:off x="695575" y="657150"/>
            <a:ext cx="4918200" cy="40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Review of Bayes’ Theorem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4" name="Google Shape;264;p25"/>
          <p:cNvSpPr txBox="1"/>
          <p:nvPr/>
        </p:nvSpPr>
        <p:spPr>
          <a:xfrm>
            <a:off x="1123825" y="2281650"/>
            <a:ext cx="3417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Lato"/>
                <a:ea typeface="Lato"/>
                <a:cs typeface="Lato"/>
                <a:sym typeface="Lato"/>
              </a:rPr>
              <a:t>P(A|B) * P (B)=P(A    B)</a:t>
            </a:r>
            <a:endParaRPr b="1"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5" name="Google Shape;265;p25"/>
          <p:cNvSpPr txBox="1"/>
          <p:nvPr/>
        </p:nvSpPr>
        <p:spPr>
          <a:xfrm>
            <a:off x="4991575" y="2266475"/>
            <a:ext cx="3417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Lato"/>
                <a:ea typeface="Lato"/>
                <a:cs typeface="Lato"/>
                <a:sym typeface="Lato"/>
              </a:rPr>
              <a:t>P(A    B)=</a:t>
            </a:r>
            <a:r>
              <a:rPr b="1" lang="en" sz="2000">
                <a:latin typeface="Lato"/>
                <a:ea typeface="Lato"/>
                <a:cs typeface="Lato"/>
                <a:sym typeface="Lato"/>
              </a:rPr>
              <a:t>P(B|A) * P (A)</a:t>
            </a:r>
            <a:endParaRPr b="1"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6" name="Google Shape;266;p25"/>
          <p:cNvSpPr txBox="1"/>
          <p:nvPr/>
        </p:nvSpPr>
        <p:spPr>
          <a:xfrm rot="10800000">
            <a:off x="3473350" y="2277125"/>
            <a:ext cx="5007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Lato"/>
                <a:ea typeface="Lato"/>
                <a:cs typeface="Lato"/>
                <a:sym typeface="Lato"/>
              </a:rPr>
              <a:t>U</a:t>
            </a:r>
            <a:endParaRPr b="1"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7" name="Google Shape;267;p25"/>
          <p:cNvSpPr txBox="1"/>
          <p:nvPr/>
        </p:nvSpPr>
        <p:spPr>
          <a:xfrm rot="10800000">
            <a:off x="5728800" y="2261900"/>
            <a:ext cx="5007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Lato"/>
                <a:ea typeface="Lato"/>
                <a:cs typeface="Lato"/>
                <a:sym typeface="Lato"/>
              </a:rPr>
              <a:t>U</a:t>
            </a:r>
            <a:endParaRPr b="1"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8" name="Google Shape;268;p25"/>
          <p:cNvSpPr txBox="1"/>
          <p:nvPr/>
        </p:nvSpPr>
        <p:spPr>
          <a:xfrm>
            <a:off x="3064375" y="3064650"/>
            <a:ext cx="3417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latin typeface="Lato"/>
                <a:ea typeface="Lato"/>
                <a:cs typeface="Lato"/>
                <a:sym typeface="Lato"/>
              </a:rPr>
              <a:t>P(A|B) * P (B)=P(B|A)* P(A)</a:t>
            </a:r>
            <a:endParaRPr b="1"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9" name="Google Shape;269;p25"/>
          <p:cNvSpPr/>
          <p:nvPr/>
        </p:nvSpPr>
        <p:spPr>
          <a:xfrm>
            <a:off x="1569375" y="2463300"/>
            <a:ext cx="1494900" cy="440400"/>
          </a:xfrm>
          <a:prstGeom prst="rect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5"/>
          <p:cNvSpPr/>
          <p:nvPr/>
        </p:nvSpPr>
        <p:spPr>
          <a:xfrm>
            <a:off x="6460275" y="2433200"/>
            <a:ext cx="1494900" cy="440400"/>
          </a:xfrm>
          <a:prstGeom prst="rect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1" name="Google Shape;271;p25"/>
          <p:cNvCxnSpPr>
            <a:stCxn id="269" idx="2"/>
          </p:cNvCxnSpPr>
          <p:nvPr/>
        </p:nvCxnSpPr>
        <p:spPr>
          <a:xfrm>
            <a:off x="2316825" y="2903700"/>
            <a:ext cx="1054800" cy="324000"/>
          </a:xfrm>
          <a:prstGeom prst="straightConnector1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2" name="Google Shape;272;p25"/>
          <p:cNvCxnSpPr>
            <a:stCxn id="270" idx="2"/>
          </p:cNvCxnSpPr>
          <p:nvPr/>
        </p:nvCxnSpPr>
        <p:spPr>
          <a:xfrm flipH="1">
            <a:off x="6145725" y="2873600"/>
            <a:ext cx="1062000" cy="354300"/>
          </a:xfrm>
          <a:prstGeom prst="straightConnector1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73" name="Google Shape;273;p25"/>
          <p:cNvCxnSpPr>
            <a:stCxn id="268" idx="2"/>
          </p:cNvCxnSpPr>
          <p:nvPr/>
        </p:nvCxnSpPr>
        <p:spPr>
          <a:xfrm>
            <a:off x="4773025" y="3847650"/>
            <a:ext cx="2100" cy="256800"/>
          </a:xfrm>
          <a:prstGeom prst="straightConnector1">
            <a:avLst/>
          </a:prstGeom>
          <a:noFill/>
          <a:ln cap="flat" cmpd="sng" w="3810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2" presetSubtype="8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6"/>
          <p:cNvSpPr/>
          <p:nvPr/>
        </p:nvSpPr>
        <p:spPr>
          <a:xfrm>
            <a:off x="4232250" y="3510150"/>
            <a:ext cx="3958800" cy="4173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9" name="Google Shape;279;p26"/>
          <p:cNvGrpSpPr/>
          <p:nvPr/>
        </p:nvGrpSpPr>
        <p:grpSpPr>
          <a:xfrm>
            <a:off x="457200" y="3346713"/>
            <a:ext cx="8446850" cy="1241625"/>
            <a:chOff x="457200" y="1413550"/>
            <a:chExt cx="8446850" cy="1241625"/>
          </a:xfrm>
        </p:grpSpPr>
        <p:sp>
          <p:nvSpPr>
            <p:cNvPr id="280" name="Google Shape;280;p26"/>
            <p:cNvSpPr txBox="1"/>
            <p:nvPr/>
          </p:nvSpPr>
          <p:spPr>
            <a:xfrm>
              <a:off x="457200" y="1637550"/>
              <a:ext cx="3729300" cy="78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Lato"/>
                  <a:ea typeface="Lato"/>
                  <a:cs typeface="Lato"/>
                  <a:sym typeface="Lato"/>
                </a:rPr>
                <a:t>P(</a:t>
              </a:r>
              <a:r>
                <a:rPr b="1" lang="en" sz="2400">
                  <a:highlight>
                    <a:srgbClr val="FFFFFF"/>
                  </a:highlight>
                </a:rPr>
                <a:t>AQ</a:t>
              </a:r>
              <a:r>
                <a:rPr b="1" lang="en" sz="2400">
                  <a:highlight>
                    <a:srgbClr val="FFFFFF"/>
                  </a:highlight>
                </a:rPr>
                <a:t>|</a:t>
              </a:r>
              <a:r>
                <a:rPr lang="en" sz="1800">
                  <a:solidFill>
                    <a:srgbClr val="E06666"/>
                  </a:solidFill>
                  <a:highlight>
                    <a:srgbClr val="FFFFFF"/>
                  </a:highlight>
                </a:rPr>
                <a:t>high co2 levels</a:t>
              </a:r>
              <a:r>
                <a:rPr b="1" lang="en" sz="2400">
                  <a:latin typeface="Lato"/>
                  <a:ea typeface="Lato"/>
                  <a:cs typeface="Lato"/>
                  <a:sym typeface="Lato"/>
                </a:rPr>
                <a:t>) =  </a:t>
              </a:r>
              <a:endParaRPr b="1" sz="24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81" name="Google Shape;281;p26"/>
            <p:cNvSpPr txBox="1"/>
            <p:nvPr/>
          </p:nvSpPr>
          <p:spPr>
            <a:xfrm>
              <a:off x="4015125" y="1413550"/>
              <a:ext cx="3407100" cy="78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Lato"/>
                  <a:ea typeface="Lato"/>
                  <a:cs typeface="Lato"/>
                  <a:sym typeface="Lato"/>
                </a:rPr>
                <a:t>P(</a:t>
              </a:r>
              <a:r>
                <a:rPr lang="en" sz="1800">
                  <a:solidFill>
                    <a:srgbClr val="E06666"/>
                  </a:solidFill>
                  <a:highlight>
                    <a:srgbClr val="FFFFFF"/>
                  </a:highlight>
                </a:rPr>
                <a:t>high co2 levels</a:t>
              </a:r>
              <a:r>
                <a:rPr b="1" lang="en" sz="2400">
                  <a:latin typeface="Lato"/>
                  <a:ea typeface="Lato"/>
                  <a:cs typeface="Lato"/>
                  <a:sym typeface="Lato"/>
                </a:rPr>
                <a:t>|</a:t>
              </a:r>
              <a:r>
                <a:rPr b="1" lang="en" sz="2400">
                  <a:latin typeface="Lato"/>
                  <a:ea typeface="Lato"/>
                  <a:cs typeface="Lato"/>
                  <a:sym typeface="Lato"/>
                </a:rPr>
                <a:t>AQ</a:t>
              </a:r>
              <a:r>
                <a:rPr b="1" lang="en" sz="2400">
                  <a:latin typeface="Lato"/>
                  <a:ea typeface="Lato"/>
                  <a:cs typeface="Lato"/>
                  <a:sym typeface="Lato"/>
                </a:rPr>
                <a:t>)   </a:t>
              </a:r>
              <a:endParaRPr b="1" sz="24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82" name="Google Shape;282;p26"/>
            <p:cNvSpPr txBox="1"/>
            <p:nvPr/>
          </p:nvSpPr>
          <p:spPr>
            <a:xfrm>
              <a:off x="6256250" y="1413550"/>
              <a:ext cx="2647800" cy="78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Lato"/>
                  <a:ea typeface="Lato"/>
                  <a:cs typeface="Lato"/>
                  <a:sym typeface="Lato"/>
                </a:rPr>
                <a:t>P(AQ)   </a:t>
              </a:r>
              <a:endParaRPr b="1" sz="2400"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83" name="Google Shape;283;p26"/>
            <p:cNvCxnSpPr/>
            <p:nvPr/>
          </p:nvCxnSpPr>
          <p:spPr>
            <a:xfrm>
              <a:off x="4134775" y="2027600"/>
              <a:ext cx="4276200" cy="12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4" name="Google Shape;284;p26"/>
            <p:cNvSpPr txBox="1"/>
            <p:nvPr/>
          </p:nvSpPr>
          <p:spPr>
            <a:xfrm>
              <a:off x="4872300" y="1872175"/>
              <a:ext cx="2806500" cy="78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Lato"/>
                  <a:ea typeface="Lato"/>
                  <a:cs typeface="Lato"/>
                  <a:sym typeface="Lato"/>
                </a:rPr>
                <a:t>P(</a:t>
              </a:r>
              <a:r>
                <a:rPr lang="en" sz="1800">
                  <a:solidFill>
                    <a:srgbClr val="E06666"/>
                  </a:solidFill>
                  <a:highlight>
                    <a:srgbClr val="FFFFFF"/>
                  </a:highlight>
                </a:rPr>
                <a:t>high co2 levels</a:t>
              </a:r>
              <a:r>
                <a:rPr b="1" lang="en" sz="2400">
                  <a:latin typeface="Lato"/>
                  <a:ea typeface="Lato"/>
                  <a:cs typeface="Lato"/>
                  <a:sym typeface="Lato"/>
                </a:rPr>
                <a:t>)   </a:t>
              </a:r>
              <a:endParaRPr b="1" sz="2400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85" name="Google Shape;285;p26"/>
          <p:cNvSpPr/>
          <p:nvPr/>
        </p:nvSpPr>
        <p:spPr>
          <a:xfrm>
            <a:off x="4232250" y="2062013"/>
            <a:ext cx="3958800" cy="4173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6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87" name="Google Shape;287;p26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88" name="Google Shape;288;p26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89" name="Google Shape;289;p26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90" name="Google Shape;290;p26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NAIVE BAYES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291" name="Google Shape;291;p26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292" name="Google Shape;292;p26"/>
          <p:cNvSpPr txBox="1"/>
          <p:nvPr/>
        </p:nvSpPr>
        <p:spPr>
          <a:xfrm>
            <a:off x="682600" y="638425"/>
            <a:ext cx="42546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Equation Translation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293" name="Google Shape;293;p26"/>
          <p:cNvGrpSpPr/>
          <p:nvPr/>
        </p:nvGrpSpPr>
        <p:grpSpPr>
          <a:xfrm>
            <a:off x="457200" y="1896063"/>
            <a:ext cx="8270750" cy="1241625"/>
            <a:chOff x="457200" y="1413550"/>
            <a:chExt cx="8270750" cy="1241625"/>
          </a:xfrm>
        </p:grpSpPr>
        <p:sp>
          <p:nvSpPr>
            <p:cNvPr id="294" name="Google Shape;294;p26"/>
            <p:cNvSpPr txBox="1"/>
            <p:nvPr/>
          </p:nvSpPr>
          <p:spPr>
            <a:xfrm>
              <a:off x="457200" y="1637550"/>
              <a:ext cx="3729300" cy="78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Lato"/>
                  <a:ea typeface="Lato"/>
                  <a:cs typeface="Lato"/>
                  <a:sym typeface="Lato"/>
                </a:rPr>
                <a:t>P(</a:t>
              </a:r>
              <a:r>
                <a:rPr b="1" lang="en" sz="2400">
                  <a:highlight>
                    <a:srgbClr val="FFFFFF"/>
                  </a:highlight>
                </a:rPr>
                <a:t>BC|</a:t>
              </a:r>
              <a:r>
                <a:rPr lang="en" sz="1800">
                  <a:solidFill>
                    <a:srgbClr val="E06666"/>
                  </a:solidFill>
                  <a:highlight>
                    <a:srgbClr val="FFFFFF"/>
                  </a:highlight>
                </a:rPr>
                <a:t>high co2 levels</a:t>
              </a:r>
              <a:r>
                <a:rPr b="1" lang="en" sz="2400">
                  <a:latin typeface="Lato"/>
                  <a:ea typeface="Lato"/>
                  <a:cs typeface="Lato"/>
                  <a:sym typeface="Lato"/>
                </a:rPr>
                <a:t>) =  </a:t>
              </a:r>
              <a:endParaRPr b="1" sz="24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95" name="Google Shape;295;p26"/>
            <p:cNvSpPr txBox="1"/>
            <p:nvPr/>
          </p:nvSpPr>
          <p:spPr>
            <a:xfrm>
              <a:off x="4074825" y="1413550"/>
              <a:ext cx="3271200" cy="78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Lato"/>
                  <a:ea typeface="Lato"/>
                  <a:cs typeface="Lato"/>
                  <a:sym typeface="Lato"/>
                </a:rPr>
                <a:t>P(</a:t>
              </a:r>
              <a:r>
                <a:rPr lang="en" sz="1800">
                  <a:solidFill>
                    <a:srgbClr val="CC4125"/>
                  </a:solidFill>
                  <a:highlight>
                    <a:srgbClr val="FFFFFF"/>
                  </a:highlight>
                </a:rPr>
                <a:t>high co2 levels</a:t>
              </a:r>
              <a:r>
                <a:rPr b="1" lang="en" sz="2400">
                  <a:latin typeface="Lato"/>
                  <a:ea typeface="Lato"/>
                  <a:cs typeface="Lato"/>
                  <a:sym typeface="Lato"/>
                </a:rPr>
                <a:t>|</a:t>
              </a:r>
              <a:r>
                <a:rPr b="1" lang="en" sz="2400">
                  <a:latin typeface="Lato"/>
                  <a:ea typeface="Lato"/>
                  <a:cs typeface="Lato"/>
                  <a:sym typeface="Lato"/>
                </a:rPr>
                <a:t>BC</a:t>
              </a:r>
              <a:r>
                <a:rPr b="1" lang="en" sz="2400">
                  <a:latin typeface="Lato"/>
                  <a:ea typeface="Lato"/>
                  <a:cs typeface="Lato"/>
                  <a:sym typeface="Lato"/>
                </a:rPr>
                <a:t>)   </a:t>
              </a:r>
              <a:endParaRPr b="1" sz="2400"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96" name="Google Shape;296;p26"/>
            <p:cNvSpPr txBox="1"/>
            <p:nvPr/>
          </p:nvSpPr>
          <p:spPr>
            <a:xfrm>
              <a:off x="6256250" y="1413550"/>
              <a:ext cx="2471700" cy="78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Lato"/>
                  <a:ea typeface="Lato"/>
                  <a:cs typeface="Lato"/>
                  <a:sym typeface="Lato"/>
                </a:rPr>
                <a:t>P(BC)   </a:t>
              </a:r>
              <a:endParaRPr b="1" sz="2400"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97" name="Google Shape;297;p26"/>
            <p:cNvCxnSpPr/>
            <p:nvPr/>
          </p:nvCxnSpPr>
          <p:spPr>
            <a:xfrm>
              <a:off x="4134775" y="2027600"/>
              <a:ext cx="4276200" cy="12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98" name="Google Shape;298;p26"/>
            <p:cNvSpPr txBox="1"/>
            <p:nvPr/>
          </p:nvSpPr>
          <p:spPr>
            <a:xfrm>
              <a:off x="4872300" y="1872175"/>
              <a:ext cx="2806500" cy="78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Lato"/>
                  <a:ea typeface="Lato"/>
                  <a:cs typeface="Lato"/>
                  <a:sym typeface="Lato"/>
                </a:rPr>
                <a:t>P(</a:t>
              </a:r>
              <a:r>
                <a:rPr lang="en" sz="1800">
                  <a:solidFill>
                    <a:srgbClr val="E06666"/>
                  </a:solidFill>
                  <a:highlight>
                    <a:srgbClr val="FFFFFF"/>
                  </a:highlight>
                </a:rPr>
                <a:t>high co2 levels</a:t>
              </a:r>
              <a:r>
                <a:rPr b="1" lang="en" sz="2400">
                  <a:latin typeface="Lato"/>
                  <a:ea typeface="Lato"/>
                  <a:cs typeface="Lato"/>
                  <a:sym typeface="Lato"/>
                </a:rPr>
                <a:t>)   </a:t>
              </a:r>
              <a:endParaRPr b="1" sz="2400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pic>
        <p:nvPicPr>
          <p:cNvPr id="299" name="Google Shape;29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300" y="1273263"/>
            <a:ext cx="5160698" cy="25036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0" name="Google Shape;300;p26"/>
          <p:cNvCxnSpPr/>
          <p:nvPr/>
        </p:nvCxnSpPr>
        <p:spPr>
          <a:xfrm flipH="1">
            <a:off x="2951375" y="1549125"/>
            <a:ext cx="1225200" cy="658200"/>
          </a:xfrm>
          <a:prstGeom prst="straightConnector1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1" name="Google Shape;301;p26"/>
          <p:cNvCxnSpPr/>
          <p:nvPr/>
        </p:nvCxnSpPr>
        <p:spPr>
          <a:xfrm flipH="1">
            <a:off x="2688225" y="1533950"/>
            <a:ext cx="2181900" cy="2257800"/>
          </a:xfrm>
          <a:prstGeom prst="straightConnector1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2" name="Google Shape;302;p26"/>
          <p:cNvSpPr txBox="1"/>
          <p:nvPr/>
        </p:nvSpPr>
        <p:spPr>
          <a:xfrm>
            <a:off x="2866950" y="2971900"/>
            <a:ext cx="10059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Test Data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3" name="Google Shape;303;p26"/>
          <p:cNvSpPr txBox="1"/>
          <p:nvPr/>
        </p:nvSpPr>
        <p:spPr>
          <a:xfrm>
            <a:off x="4067862" y="2971495"/>
            <a:ext cx="10059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Train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Data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04" name="Google Shape;304;p26"/>
          <p:cNvCxnSpPr/>
          <p:nvPr/>
        </p:nvCxnSpPr>
        <p:spPr>
          <a:xfrm>
            <a:off x="3934375" y="1818400"/>
            <a:ext cx="0" cy="26640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7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10" name="Google Shape;310;p27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11" name="Google Shape;311;p27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12" name="Google Shape;312;p27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13" name="Google Shape;313;p27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NAIVE BAYES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14" name="Google Shape;314;p27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15" name="Google Shape;315;p27"/>
          <p:cNvSpPr txBox="1"/>
          <p:nvPr/>
        </p:nvSpPr>
        <p:spPr>
          <a:xfrm>
            <a:off x="682600" y="638425"/>
            <a:ext cx="30840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Equation 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Translation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6" name="Google Shape;316;p27"/>
          <p:cNvSpPr txBox="1"/>
          <p:nvPr/>
        </p:nvSpPr>
        <p:spPr>
          <a:xfrm>
            <a:off x="193675" y="1513250"/>
            <a:ext cx="34071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high co2 levels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|BC)*P(BC)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7" name="Google Shape;317;p27"/>
          <p:cNvSpPr txBox="1"/>
          <p:nvPr/>
        </p:nvSpPr>
        <p:spPr>
          <a:xfrm>
            <a:off x="3282638" y="1513250"/>
            <a:ext cx="54696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=    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P(</a:t>
            </a:r>
            <a:r>
              <a:rPr b="1" lang="en" sz="18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‘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high’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|BC) * 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‘co2’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|BC) * 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‘levels’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|BC) * P(BC)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8" name="Google Shape;318;p27"/>
          <p:cNvSpPr txBox="1"/>
          <p:nvPr/>
        </p:nvSpPr>
        <p:spPr>
          <a:xfrm>
            <a:off x="193675" y="3366650"/>
            <a:ext cx="34071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high co2 levels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|AQ)*P(AQ)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9" name="Google Shape;319;p27"/>
          <p:cNvSpPr txBox="1"/>
          <p:nvPr/>
        </p:nvSpPr>
        <p:spPr>
          <a:xfrm>
            <a:off x="3382533" y="3366650"/>
            <a:ext cx="54696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=    P(</a:t>
            </a:r>
            <a:r>
              <a:rPr b="1" lang="en" sz="18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‘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high’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|AQ) * 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‘co2’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|AQ) * 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‘levels’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|AQ) * P(AQ)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0" name="Google Shape;320;p27"/>
          <p:cNvSpPr/>
          <p:nvPr/>
        </p:nvSpPr>
        <p:spPr>
          <a:xfrm rot="-5400000">
            <a:off x="5634575" y="312200"/>
            <a:ext cx="377100" cy="4006800"/>
          </a:xfrm>
          <a:prstGeom prst="leftBrace">
            <a:avLst>
              <a:gd fmla="val 8333" name="adj1"/>
              <a:gd fmla="val 49968" name="adj2"/>
            </a:avLst>
          </a:prstGeom>
          <a:noFill/>
          <a:ln cap="flat" cmpd="sng" w="952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7"/>
          <p:cNvSpPr/>
          <p:nvPr/>
        </p:nvSpPr>
        <p:spPr>
          <a:xfrm rot="5400000">
            <a:off x="5634575" y="1426475"/>
            <a:ext cx="377100" cy="4006800"/>
          </a:xfrm>
          <a:prstGeom prst="leftBrace">
            <a:avLst>
              <a:gd fmla="val 8333" name="adj1"/>
              <a:gd fmla="val 49968" name="adj2"/>
            </a:avLst>
          </a:prstGeom>
          <a:noFill/>
          <a:ln cap="flat" cmpd="sng" w="952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7"/>
          <p:cNvSpPr txBox="1"/>
          <p:nvPr/>
        </p:nvSpPr>
        <p:spPr>
          <a:xfrm>
            <a:off x="5013400" y="2589688"/>
            <a:ext cx="17373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Naive!!!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3" name="Google Shape;323;p27"/>
          <p:cNvSpPr txBox="1"/>
          <p:nvPr/>
        </p:nvSpPr>
        <p:spPr>
          <a:xfrm rot="997577">
            <a:off x="6526098" y="2589624"/>
            <a:ext cx="1737335" cy="56607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BAM!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27"/>
          <p:cNvSpPr txBox="1"/>
          <p:nvPr/>
        </p:nvSpPr>
        <p:spPr>
          <a:xfrm>
            <a:off x="1270525" y="925725"/>
            <a:ext cx="27204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8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30" name="Google Shape;330;p28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31" name="Google Shape;331;p28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32" name="Google Shape;332;p28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33" name="Google Shape;333;p28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NAIVE BAYES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34" name="Google Shape;334;p28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35" name="Google Shape;335;p28"/>
          <p:cNvSpPr txBox="1"/>
          <p:nvPr/>
        </p:nvSpPr>
        <p:spPr>
          <a:xfrm>
            <a:off x="650525" y="1083700"/>
            <a:ext cx="5886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P(</a:t>
            </a:r>
            <a:r>
              <a:rPr b="1" lang="en" sz="18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‘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high’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|BC)    *    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‘co2’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|BC)    *    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‘levels’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|BC)    *    P(BC)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6" name="Google Shape;336;p28"/>
          <p:cNvSpPr txBox="1"/>
          <p:nvPr/>
        </p:nvSpPr>
        <p:spPr>
          <a:xfrm>
            <a:off x="636351" y="4373325"/>
            <a:ext cx="60516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P(</a:t>
            </a:r>
            <a:r>
              <a:rPr b="1" lang="en" sz="18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‘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high’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|AQ)     *    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‘co2’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|AQ)    *   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‘levels’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|AQ)    *    P(AQ)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7" name="Google Shape;33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000" y="2451942"/>
            <a:ext cx="3090200" cy="1022525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28"/>
          <p:cNvSpPr txBox="1"/>
          <p:nvPr/>
        </p:nvSpPr>
        <p:spPr>
          <a:xfrm>
            <a:off x="787497" y="2457325"/>
            <a:ext cx="7380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X_train</a:t>
            </a:r>
            <a:endParaRPr sz="1200">
              <a:solidFill>
                <a:srgbClr val="E0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9" name="Google Shape;339;p28"/>
          <p:cNvSpPr txBox="1"/>
          <p:nvPr/>
        </p:nvSpPr>
        <p:spPr>
          <a:xfrm>
            <a:off x="682600" y="638425"/>
            <a:ext cx="36909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Simply Plug In Numbers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9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45" name="Google Shape;345;p29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46" name="Google Shape;346;p29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47" name="Google Shape;347;p29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48" name="Google Shape;348;p29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NAIVE BAYES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49" name="Google Shape;349;p29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50" name="Google Shape;350;p29"/>
          <p:cNvSpPr txBox="1"/>
          <p:nvPr/>
        </p:nvSpPr>
        <p:spPr>
          <a:xfrm>
            <a:off x="650525" y="1083700"/>
            <a:ext cx="5886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P(</a:t>
            </a:r>
            <a:r>
              <a:rPr b="1" lang="en" sz="18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‘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high’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|BC)   </a:t>
            </a:r>
            <a:r>
              <a:rPr b="1" lang="en" sz="1800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 *    P(</a:t>
            </a:r>
            <a:r>
              <a:rPr lang="en" sz="1800">
                <a:solidFill>
                  <a:srgbClr val="999999"/>
                </a:solidFill>
                <a:highlight>
                  <a:srgbClr val="FFFFFF"/>
                </a:highlight>
              </a:rPr>
              <a:t>‘co2’</a:t>
            </a:r>
            <a:r>
              <a:rPr b="1" lang="en" sz="1800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|BC)    *    P(</a:t>
            </a:r>
            <a:r>
              <a:rPr lang="en" sz="1800">
                <a:solidFill>
                  <a:srgbClr val="999999"/>
                </a:solidFill>
                <a:highlight>
                  <a:srgbClr val="FFFFFF"/>
                </a:highlight>
              </a:rPr>
              <a:t>‘levels’</a:t>
            </a:r>
            <a:r>
              <a:rPr b="1" lang="en" sz="1800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|BC)    *    P(BC)</a:t>
            </a:r>
            <a:r>
              <a:rPr b="1" lang="en" sz="2400">
                <a:solidFill>
                  <a:srgbClr val="999999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solidFill>
                <a:srgbClr val="99999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1" name="Google Shape;351;p29"/>
          <p:cNvSpPr txBox="1"/>
          <p:nvPr/>
        </p:nvSpPr>
        <p:spPr>
          <a:xfrm>
            <a:off x="636351" y="4373325"/>
            <a:ext cx="60516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P(</a:t>
            </a:r>
            <a:r>
              <a:rPr b="1" lang="en" sz="18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‘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high’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|AQ)     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*    P(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‘co2’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|AQ)    *   P(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‘levels’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|AQ)    *    P(AQ)</a:t>
            </a:r>
            <a:r>
              <a:rPr b="1" lang="en" sz="24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52" name="Google Shape;35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000" y="2451942"/>
            <a:ext cx="3090200" cy="1022525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29"/>
          <p:cNvSpPr txBox="1"/>
          <p:nvPr/>
        </p:nvSpPr>
        <p:spPr>
          <a:xfrm>
            <a:off x="787497" y="2457325"/>
            <a:ext cx="7380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X_train</a:t>
            </a:r>
            <a:endParaRPr sz="1200">
              <a:solidFill>
                <a:srgbClr val="E0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54" name="Google Shape;354;p29"/>
          <p:cNvCxnSpPr/>
          <p:nvPr/>
        </p:nvCxnSpPr>
        <p:spPr>
          <a:xfrm rot="10800000">
            <a:off x="1341375" y="1733475"/>
            <a:ext cx="387300" cy="11004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55" name="Google Shape;355;p29"/>
          <p:cNvCxnSpPr/>
          <p:nvPr/>
        </p:nvCxnSpPr>
        <p:spPr>
          <a:xfrm flipH="1">
            <a:off x="1355600" y="3372325"/>
            <a:ext cx="401400" cy="1237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56" name="Google Shape;356;p29"/>
          <p:cNvSpPr txBox="1"/>
          <p:nvPr/>
        </p:nvSpPr>
        <p:spPr>
          <a:xfrm>
            <a:off x="682600" y="638425"/>
            <a:ext cx="36909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Simply Plug In Numbers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0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62" name="Google Shape;362;p30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63" name="Google Shape;363;p30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64" name="Google Shape;364;p30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65" name="Google Shape;365;p30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NAIVE BAYES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66" name="Google Shape;366;p30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67" name="Google Shape;367;p30"/>
          <p:cNvSpPr txBox="1"/>
          <p:nvPr/>
        </p:nvSpPr>
        <p:spPr>
          <a:xfrm>
            <a:off x="650525" y="1083700"/>
            <a:ext cx="5886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P(‘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high’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|BC)    *  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  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‘co2’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|BC)  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  *    P(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‘levels’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|BC)    *    P(BC)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8" name="Google Shape;368;p30"/>
          <p:cNvSpPr txBox="1"/>
          <p:nvPr/>
        </p:nvSpPr>
        <p:spPr>
          <a:xfrm>
            <a:off x="636351" y="4373325"/>
            <a:ext cx="60516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P(‘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high’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|AQ)     * 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   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‘co2’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|AQ)   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 *   P(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‘levels’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|AQ)    *    P(AQ)</a:t>
            </a:r>
            <a:r>
              <a:rPr b="1" lang="en" sz="24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69" name="Google Shape;36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000" y="2451942"/>
            <a:ext cx="3090200" cy="1022525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30"/>
          <p:cNvSpPr txBox="1"/>
          <p:nvPr/>
        </p:nvSpPr>
        <p:spPr>
          <a:xfrm>
            <a:off x="787497" y="2457325"/>
            <a:ext cx="7380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X_train</a:t>
            </a:r>
            <a:endParaRPr sz="1200">
              <a:solidFill>
                <a:srgbClr val="E0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71" name="Google Shape;371;p30"/>
          <p:cNvCxnSpPr/>
          <p:nvPr/>
        </p:nvCxnSpPr>
        <p:spPr>
          <a:xfrm rot="10800000">
            <a:off x="1341375" y="1733475"/>
            <a:ext cx="387300" cy="11004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2" name="Google Shape;372;p30"/>
          <p:cNvCxnSpPr/>
          <p:nvPr/>
        </p:nvCxnSpPr>
        <p:spPr>
          <a:xfrm flipH="1">
            <a:off x="1355600" y="3372325"/>
            <a:ext cx="401400" cy="1237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3" name="Google Shape;373;p30"/>
          <p:cNvCxnSpPr/>
          <p:nvPr/>
        </p:nvCxnSpPr>
        <p:spPr>
          <a:xfrm flipH="1" rot="10800000">
            <a:off x="2583550" y="1676650"/>
            <a:ext cx="155700" cy="11478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74" name="Google Shape;374;p30"/>
          <p:cNvCxnSpPr/>
          <p:nvPr/>
        </p:nvCxnSpPr>
        <p:spPr>
          <a:xfrm>
            <a:off x="2588275" y="3372325"/>
            <a:ext cx="222000" cy="1270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75" name="Google Shape;375;p30"/>
          <p:cNvSpPr txBox="1"/>
          <p:nvPr/>
        </p:nvSpPr>
        <p:spPr>
          <a:xfrm>
            <a:off x="682600" y="638425"/>
            <a:ext cx="36909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Simply Plug In Numbers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1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81" name="Google Shape;381;p31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82" name="Google Shape;382;p31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83" name="Google Shape;383;p31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84" name="Google Shape;384;p31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NAIVE BAYES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385" name="Google Shape;385;p31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386" name="Google Shape;386;p31"/>
          <p:cNvSpPr txBox="1"/>
          <p:nvPr/>
        </p:nvSpPr>
        <p:spPr>
          <a:xfrm>
            <a:off x="650525" y="1083700"/>
            <a:ext cx="5886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P(‘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high’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|BC)    *    P(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‘co2’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|BC)    *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    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‘levels’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|BC)    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*    P(BC)</a:t>
            </a:r>
            <a:r>
              <a:rPr b="1" lang="en" sz="24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7" name="Google Shape;387;p31"/>
          <p:cNvSpPr txBox="1"/>
          <p:nvPr/>
        </p:nvSpPr>
        <p:spPr>
          <a:xfrm>
            <a:off x="636351" y="4373325"/>
            <a:ext cx="60516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P(‘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high’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|AQ)     *    P(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‘co2’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|AQ)    * 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  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‘levels’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|AQ)    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*    P(AQ)</a:t>
            </a:r>
            <a:r>
              <a:rPr b="1" lang="en" sz="24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  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88" name="Google Shape;38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000" y="2451942"/>
            <a:ext cx="3090200" cy="1022525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31"/>
          <p:cNvSpPr txBox="1"/>
          <p:nvPr/>
        </p:nvSpPr>
        <p:spPr>
          <a:xfrm>
            <a:off x="787497" y="2457325"/>
            <a:ext cx="7380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X_train</a:t>
            </a:r>
            <a:endParaRPr sz="1200">
              <a:solidFill>
                <a:srgbClr val="E0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90" name="Google Shape;390;p31"/>
          <p:cNvCxnSpPr/>
          <p:nvPr/>
        </p:nvCxnSpPr>
        <p:spPr>
          <a:xfrm rot="10800000">
            <a:off x="1341375" y="1733475"/>
            <a:ext cx="387300" cy="11004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1" name="Google Shape;391;p31"/>
          <p:cNvCxnSpPr/>
          <p:nvPr/>
        </p:nvCxnSpPr>
        <p:spPr>
          <a:xfrm flipH="1">
            <a:off x="1355600" y="3372325"/>
            <a:ext cx="401400" cy="1237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2" name="Google Shape;392;p31"/>
          <p:cNvCxnSpPr/>
          <p:nvPr/>
        </p:nvCxnSpPr>
        <p:spPr>
          <a:xfrm flipH="1" rot="10800000">
            <a:off x="2583550" y="1676650"/>
            <a:ext cx="155700" cy="11478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3" name="Google Shape;393;p31"/>
          <p:cNvCxnSpPr/>
          <p:nvPr/>
        </p:nvCxnSpPr>
        <p:spPr>
          <a:xfrm>
            <a:off x="2588275" y="3372325"/>
            <a:ext cx="222000" cy="1270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4" name="Google Shape;394;p31"/>
          <p:cNvCxnSpPr/>
          <p:nvPr/>
        </p:nvCxnSpPr>
        <p:spPr>
          <a:xfrm flipH="1" rot="10800000">
            <a:off x="3617925" y="1671850"/>
            <a:ext cx="878400" cy="11526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95" name="Google Shape;395;p31"/>
          <p:cNvCxnSpPr/>
          <p:nvPr/>
        </p:nvCxnSpPr>
        <p:spPr>
          <a:xfrm>
            <a:off x="3594125" y="3372325"/>
            <a:ext cx="850500" cy="12753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96" name="Google Shape;396;p31"/>
          <p:cNvSpPr txBox="1"/>
          <p:nvPr/>
        </p:nvSpPr>
        <p:spPr>
          <a:xfrm>
            <a:off x="682600" y="638425"/>
            <a:ext cx="36909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Simply Plug In Numbers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7650" y="6031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7650" y="1338375"/>
            <a:ext cx="7688700" cy="341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en" sz="2000"/>
              <a:t>Part 1: Reddit Post Classification Using NLP</a:t>
            </a:r>
            <a:endParaRPr b="1" sz="20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sz="1800"/>
              <a:t>State the Problem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sz="1800"/>
              <a:t>Data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sz="1800"/>
              <a:t>Methodology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sz="1800"/>
              <a:t>Results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sz="1800"/>
              <a:t>Conclusion &amp; Recommendation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sz="1800"/>
              <a:t>Next Step</a:t>
            </a:r>
            <a:endParaRPr sz="18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b="1" lang="en" sz="2000"/>
              <a:t>Part 2: A Closer Look at Multinomial Naive Bayes Model</a:t>
            </a:r>
            <a:endParaRPr b="1" sz="20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sz="1800"/>
              <a:t>Reproduce MNB Model Results from Part 1</a:t>
            </a:r>
            <a:endParaRPr sz="18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lang="en" sz="1800"/>
              <a:t>Bonus: Scattertext Visualization</a:t>
            </a:r>
            <a:br>
              <a:rPr lang="en" sz="2000"/>
            </a:b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1" name="Google Shape;40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392" y="2365290"/>
            <a:ext cx="1823100" cy="1080897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32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403" name="Google Shape;403;p32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404" name="Google Shape;404;p32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405" name="Google Shape;405;p32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406" name="Google Shape;406;p32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NAIVE BAYES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407" name="Google Shape;407;p32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408" name="Google Shape;408;p32"/>
          <p:cNvSpPr txBox="1"/>
          <p:nvPr/>
        </p:nvSpPr>
        <p:spPr>
          <a:xfrm>
            <a:off x="650525" y="1083700"/>
            <a:ext cx="5886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P(‘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high’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|BC)    *    P(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‘co2’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|BC)    *    P(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‘levels’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|BC)    *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    P(BC)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9" name="Google Shape;409;p32"/>
          <p:cNvSpPr txBox="1"/>
          <p:nvPr/>
        </p:nvSpPr>
        <p:spPr>
          <a:xfrm>
            <a:off x="636351" y="4373325"/>
            <a:ext cx="60516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P(‘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high’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|AQ)     *    P(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‘co2’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|AQ)    *   P(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‘levels’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|AQ)    *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    P(AQ)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0" name="Google Shape;410;p32"/>
          <p:cNvSpPr txBox="1"/>
          <p:nvPr/>
        </p:nvSpPr>
        <p:spPr>
          <a:xfrm>
            <a:off x="4563817" y="2457325"/>
            <a:ext cx="11619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X_train</a:t>
            </a:r>
            <a:endParaRPr sz="1200">
              <a:solidFill>
                <a:srgbClr val="E0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11" name="Google Shape;41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8000" y="2451942"/>
            <a:ext cx="3090200" cy="1022525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32"/>
          <p:cNvSpPr txBox="1"/>
          <p:nvPr/>
        </p:nvSpPr>
        <p:spPr>
          <a:xfrm>
            <a:off x="787497" y="2457325"/>
            <a:ext cx="7380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X_train</a:t>
            </a:r>
            <a:endParaRPr sz="1200">
              <a:solidFill>
                <a:srgbClr val="E0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13" name="Google Shape;413;p32"/>
          <p:cNvCxnSpPr/>
          <p:nvPr/>
        </p:nvCxnSpPr>
        <p:spPr>
          <a:xfrm rot="10800000">
            <a:off x="1341375" y="1733475"/>
            <a:ext cx="387300" cy="11004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4" name="Google Shape;414;p32"/>
          <p:cNvCxnSpPr/>
          <p:nvPr/>
        </p:nvCxnSpPr>
        <p:spPr>
          <a:xfrm flipH="1">
            <a:off x="1355600" y="3372325"/>
            <a:ext cx="401400" cy="1237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5" name="Google Shape;415;p32"/>
          <p:cNvCxnSpPr/>
          <p:nvPr/>
        </p:nvCxnSpPr>
        <p:spPr>
          <a:xfrm flipH="1" rot="10800000">
            <a:off x="2583550" y="1676650"/>
            <a:ext cx="155700" cy="11478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6" name="Google Shape;416;p32"/>
          <p:cNvCxnSpPr/>
          <p:nvPr/>
        </p:nvCxnSpPr>
        <p:spPr>
          <a:xfrm>
            <a:off x="2588275" y="3372325"/>
            <a:ext cx="222000" cy="1270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7" name="Google Shape;417;p32"/>
          <p:cNvCxnSpPr/>
          <p:nvPr/>
        </p:nvCxnSpPr>
        <p:spPr>
          <a:xfrm flipH="1" rot="10800000">
            <a:off x="3617925" y="1671850"/>
            <a:ext cx="878400" cy="11526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8" name="Google Shape;418;p32"/>
          <p:cNvCxnSpPr/>
          <p:nvPr/>
        </p:nvCxnSpPr>
        <p:spPr>
          <a:xfrm>
            <a:off x="3594125" y="3372325"/>
            <a:ext cx="850500" cy="12753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9" name="Google Shape;419;p32"/>
          <p:cNvCxnSpPr/>
          <p:nvPr/>
        </p:nvCxnSpPr>
        <p:spPr>
          <a:xfrm rot="10800000">
            <a:off x="5998425" y="1639100"/>
            <a:ext cx="89700" cy="1114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0" name="Google Shape;420;p32"/>
          <p:cNvCxnSpPr/>
          <p:nvPr/>
        </p:nvCxnSpPr>
        <p:spPr>
          <a:xfrm flipH="1">
            <a:off x="6007950" y="3386500"/>
            <a:ext cx="103800" cy="12327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21" name="Google Shape;421;p32"/>
          <p:cNvSpPr txBox="1"/>
          <p:nvPr/>
        </p:nvSpPr>
        <p:spPr>
          <a:xfrm>
            <a:off x="682600" y="638425"/>
            <a:ext cx="36909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Simply Plug In Numbers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6" name="Google Shape;42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392" y="2365290"/>
            <a:ext cx="1823100" cy="1080897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33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428" name="Google Shape;428;p33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429" name="Google Shape;429;p33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430" name="Google Shape;430;p33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431" name="Google Shape;431;p33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NAIVE BAYES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432" name="Google Shape;432;p33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433" name="Google Shape;433;p33"/>
          <p:cNvSpPr txBox="1"/>
          <p:nvPr/>
        </p:nvSpPr>
        <p:spPr>
          <a:xfrm>
            <a:off x="650525" y="1083700"/>
            <a:ext cx="5886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P(</a:t>
            </a:r>
            <a:r>
              <a:rPr b="1" lang="en" sz="18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‘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high’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|BC)    *    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‘co2’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|BC)    *    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‘levels’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|BC)    *    P(BC)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33"/>
          <p:cNvSpPr txBox="1"/>
          <p:nvPr/>
        </p:nvSpPr>
        <p:spPr>
          <a:xfrm>
            <a:off x="636351" y="4373325"/>
            <a:ext cx="60516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P(</a:t>
            </a:r>
            <a:r>
              <a:rPr b="1" lang="en" sz="18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‘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high’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|AQ)     *    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‘co2’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|AQ)    *   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‘levels’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|AQ)    *    P(AQ)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5" name="Google Shape;435;p33"/>
          <p:cNvSpPr txBox="1"/>
          <p:nvPr/>
        </p:nvSpPr>
        <p:spPr>
          <a:xfrm>
            <a:off x="4563817" y="2457325"/>
            <a:ext cx="11619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X_train</a:t>
            </a:r>
            <a:endParaRPr sz="1200">
              <a:solidFill>
                <a:srgbClr val="E0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36" name="Google Shape;43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8000" y="2451942"/>
            <a:ext cx="3090200" cy="1022525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33"/>
          <p:cNvSpPr txBox="1"/>
          <p:nvPr/>
        </p:nvSpPr>
        <p:spPr>
          <a:xfrm>
            <a:off x="787497" y="2457325"/>
            <a:ext cx="738000" cy="2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X_train</a:t>
            </a:r>
            <a:endParaRPr sz="1200">
              <a:solidFill>
                <a:srgbClr val="E0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38" name="Google Shape;438;p33"/>
          <p:cNvCxnSpPr/>
          <p:nvPr/>
        </p:nvCxnSpPr>
        <p:spPr>
          <a:xfrm rot="10800000">
            <a:off x="1341375" y="1733475"/>
            <a:ext cx="387300" cy="11004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39" name="Google Shape;439;p33"/>
          <p:cNvCxnSpPr/>
          <p:nvPr/>
        </p:nvCxnSpPr>
        <p:spPr>
          <a:xfrm flipH="1">
            <a:off x="1355600" y="3372325"/>
            <a:ext cx="401400" cy="1237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0" name="Google Shape;440;p33"/>
          <p:cNvCxnSpPr/>
          <p:nvPr/>
        </p:nvCxnSpPr>
        <p:spPr>
          <a:xfrm flipH="1" rot="10800000">
            <a:off x="2583550" y="1676650"/>
            <a:ext cx="155700" cy="11478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1" name="Google Shape;441;p33"/>
          <p:cNvCxnSpPr/>
          <p:nvPr/>
        </p:nvCxnSpPr>
        <p:spPr>
          <a:xfrm>
            <a:off x="2588275" y="3372325"/>
            <a:ext cx="222000" cy="1270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2" name="Google Shape;442;p33"/>
          <p:cNvCxnSpPr/>
          <p:nvPr/>
        </p:nvCxnSpPr>
        <p:spPr>
          <a:xfrm flipH="1" rot="10800000">
            <a:off x="3617925" y="1671850"/>
            <a:ext cx="878400" cy="11526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3" name="Google Shape;443;p33"/>
          <p:cNvCxnSpPr/>
          <p:nvPr/>
        </p:nvCxnSpPr>
        <p:spPr>
          <a:xfrm>
            <a:off x="3594125" y="3372325"/>
            <a:ext cx="850500" cy="12753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4" name="Google Shape;444;p33"/>
          <p:cNvCxnSpPr/>
          <p:nvPr/>
        </p:nvCxnSpPr>
        <p:spPr>
          <a:xfrm rot="10800000">
            <a:off x="5998425" y="1639100"/>
            <a:ext cx="89700" cy="11145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45" name="Google Shape;445;p33"/>
          <p:cNvCxnSpPr/>
          <p:nvPr/>
        </p:nvCxnSpPr>
        <p:spPr>
          <a:xfrm flipH="1">
            <a:off x="6007950" y="3386500"/>
            <a:ext cx="103800" cy="12327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46" name="Google Shape;446;p33"/>
          <p:cNvSpPr txBox="1"/>
          <p:nvPr/>
        </p:nvSpPr>
        <p:spPr>
          <a:xfrm>
            <a:off x="682600" y="638425"/>
            <a:ext cx="36909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Simply Plug In Numbers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7" name="Google Shape;447;p33"/>
          <p:cNvSpPr txBox="1"/>
          <p:nvPr/>
        </p:nvSpPr>
        <p:spPr>
          <a:xfrm>
            <a:off x="6484875" y="1308375"/>
            <a:ext cx="21726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=  4.493121 x 10^-11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48" name="Google Shape;448;p33"/>
          <p:cNvSpPr txBox="1"/>
          <p:nvPr/>
        </p:nvSpPr>
        <p:spPr>
          <a:xfrm>
            <a:off x="6536825" y="4552275"/>
            <a:ext cx="21726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=  4.435206 x 10^-8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34"/>
          <p:cNvSpPr/>
          <p:nvPr/>
        </p:nvSpPr>
        <p:spPr>
          <a:xfrm>
            <a:off x="4232250" y="3510150"/>
            <a:ext cx="3958800" cy="4173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34"/>
          <p:cNvSpPr txBox="1"/>
          <p:nvPr/>
        </p:nvSpPr>
        <p:spPr>
          <a:xfrm>
            <a:off x="457200" y="3570713"/>
            <a:ext cx="3729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P(</a:t>
            </a:r>
            <a:r>
              <a:rPr b="1" lang="en" sz="2400">
                <a:highlight>
                  <a:srgbClr val="FFFFFF"/>
                </a:highlight>
              </a:rPr>
              <a:t>AQ|</a:t>
            </a:r>
            <a:r>
              <a:rPr lang="en" sz="1800">
                <a:solidFill>
                  <a:srgbClr val="E06666"/>
                </a:solidFill>
                <a:highlight>
                  <a:srgbClr val="FFFFFF"/>
                </a:highlight>
              </a:rPr>
              <a:t>high co2 levels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) =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5" name="Google Shape;455;p34"/>
          <p:cNvSpPr txBox="1"/>
          <p:nvPr/>
        </p:nvSpPr>
        <p:spPr>
          <a:xfrm>
            <a:off x="4015125" y="3346713"/>
            <a:ext cx="34071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P(</a:t>
            </a:r>
            <a:r>
              <a:rPr lang="en" sz="1800">
                <a:solidFill>
                  <a:srgbClr val="E06666"/>
                </a:solidFill>
                <a:highlight>
                  <a:srgbClr val="FFFFFF"/>
                </a:highlight>
              </a:rPr>
              <a:t>high co2 levels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|AQ)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6" name="Google Shape;456;p34"/>
          <p:cNvSpPr txBox="1"/>
          <p:nvPr/>
        </p:nvSpPr>
        <p:spPr>
          <a:xfrm>
            <a:off x="6256250" y="3346713"/>
            <a:ext cx="26478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P(AQ)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57" name="Google Shape;457;p34"/>
          <p:cNvCxnSpPr/>
          <p:nvPr/>
        </p:nvCxnSpPr>
        <p:spPr>
          <a:xfrm>
            <a:off x="4134775" y="3960763"/>
            <a:ext cx="4276200" cy="1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8" name="Google Shape;458;p34"/>
          <p:cNvSpPr txBox="1"/>
          <p:nvPr/>
        </p:nvSpPr>
        <p:spPr>
          <a:xfrm>
            <a:off x="4872300" y="3805338"/>
            <a:ext cx="28065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P(</a:t>
            </a:r>
            <a:r>
              <a:rPr lang="en" sz="1800">
                <a:solidFill>
                  <a:srgbClr val="E06666"/>
                </a:solidFill>
                <a:highlight>
                  <a:srgbClr val="FFFFFF"/>
                </a:highlight>
              </a:rPr>
              <a:t>high co2 levels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)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59" name="Google Shape;459;p34"/>
          <p:cNvSpPr/>
          <p:nvPr/>
        </p:nvSpPr>
        <p:spPr>
          <a:xfrm>
            <a:off x="4232250" y="2062013"/>
            <a:ext cx="3958800" cy="4173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34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461" name="Google Shape;461;p34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462" name="Google Shape;462;p34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463" name="Google Shape;463;p34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464" name="Google Shape;464;p34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NAIVE BAYES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465" name="Google Shape;465;p34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466" name="Google Shape;466;p34"/>
          <p:cNvSpPr txBox="1"/>
          <p:nvPr/>
        </p:nvSpPr>
        <p:spPr>
          <a:xfrm>
            <a:off x="682600" y="638425"/>
            <a:ext cx="42546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Revisit Equation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7" name="Google Shape;467;p34"/>
          <p:cNvSpPr txBox="1"/>
          <p:nvPr/>
        </p:nvSpPr>
        <p:spPr>
          <a:xfrm>
            <a:off x="457200" y="2120063"/>
            <a:ext cx="3729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P(</a:t>
            </a:r>
            <a:r>
              <a:rPr b="1" lang="en" sz="2400">
                <a:highlight>
                  <a:srgbClr val="FFFFFF"/>
                </a:highlight>
              </a:rPr>
              <a:t>BC|</a:t>
            </a:r>
            <a:r>
              <a:rPr lang="en" sz="1800">
                <a:solidFill>
                  <a:srgbClr val="E06666"/>
                </a:solidFill>
                <a:highlight>
                  <a:srgbClr val="FFFFFF"/>
                </a:highlight>
              </a:rPr>
              <a:t>high co2 levels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) =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8" name="Google Shape;468;p34"/>
          <p:cNvSpPr txBox="1"/>
          <p:nvPr/>
        </p:nvSpPr>
        <p:spPr>
          <a:xfrm>
            <a:off x="4074825" y="1896063"/>
            <a:ext cx="32712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high co2 levels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|BC)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9" name="Google Shape;469;p34"/>
          <p:cNvSpPr txBox="1"/>
          <p:nvPr/>
        </p:nvSpPr>
        <p:spPr>
          <a:xfrm>
            <a:off x="6256250" y="1896063"/>
            <a:ext cx="24717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P(BC)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70" name="Google Shape;470;p34"/>
          <p:cNvCxnSpPr/>
          <p:nvPr/>
        </p:nvCxnSpPr>
        <p:spPr>
          <a:xfrm>
            <a:off x="4134775" y="2510113"/>
            <a:ext cx="4276200" cy="1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1" name="Google Shape;471;p34"/>
          <p:cNvSpPr txBox="1"/>
          <p:nvPr/>
        </p:nvSpPr>
        <p:spPr>
          <a:xfrm>
            <a:off x="4872300" y="2354688"/>
            <a:ext cx="28065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P(</a:t>
            </a:r>
            <a:r>
              <a:rPr lang="en" sz="1800">
                <a:solidFill>
                  <a:srgbClr val="E06666"/>
                </a:solidFill>
                <a:highlight>
                  <a:srgbClr val="FFFFFF"/>
                </a:highlight>
              </a:rPr>
              <a:t>high co2 levels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)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72" name="Google Shape;47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300" y="1273263"/>
            <a:ext cx="5160698" cy="25036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3" name="Google Shape;473;p34"/>
          <p:cNvCxnSpPr/>
          <p:nvPr/>
        </p:nvCxnSpPr>
        <p:spPr>
          <a:xfrm flipH="1">
            <a:off x="2951375" y="1549125"/>
            <a:ext cx="1225200" cy="658200"/>
          </a:xfrm>
          <a:prstGeom prst="straightConnector1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74" name="Google Shape;474;p34"/>
          <p:cNvCxnSpPr/>
          <p:nvPr/>
        </p:nvCxnSpPr>
        <p:spPr>
          <a:xfrm flipH="1">
            <a:off x="2688225" y="1533950"/>
            <a:ext cx="2181900" cy="2257800"/>
          </a:xfrm>
          <a:prstGeom prst="straightConnector1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5" name="Google Shape;475;p34"/>
          <p:cNvSpPr txBox="1"/>
          <p:nvPr/>
        </p:nvSpPr>
        <p:spPr>
          <a:xfrm>
            <a:off x="2866950" y="2971900"/>
            <a:ext cx="10059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Test Data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6" name="Google Shape;476;p34"/>
          <p:cNvSpPr txBox="1"/>
          <p:nvPr/>
        </p:nvSpPr>
        <p:spPr>
          <a:xfrm>
            <a:off x="4067862" y="2971495"/>
            <a:ext cx="10059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Train Data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77" name="Google Shape;477;p34"/>
          <p:cNvCxnSpPr/>
          <p:nvPr/>
        </p:nvCxnSpPr>
        <p:spPr>
          <a:xfrm>
            <a:off x="3934375" y="1818400"/>
            <a:ext cx="0" cy="26640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500"/>
                                        <p:tgtEl>
                                          <p:spTgt spid="4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500"/>
                                          </p:stCondLst>
                                        </p:cTn>
                                        <p:tgtEl>
                                          <p:spTgt spid="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35"/>
          <p:cNvSpPr txBox="1"/>
          <p:nvPr/>
        </p:nvSpPr>
        <p:spPr>
          <a:xfrm>
            <a:off x="457200" y="3570713"/>
            <a:ext cx="3729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P(</a:t>
            </a:r>
            <a:r>
              <a:rPr b="1" lang="en" sz="2400">
                <a:highlight>
                  <a:srgbClr val="FFFFFF"/>
                </a:highlight>
              </a:rPr>
              <a:t>AQ|</a:t>
            </a:r>
            <a:r>
              <a:rPr lang="en" sz="1800">
                <a:solidFill>
                  <a:srgbClr val="E06666"/>
                </a:solidFill>
                <a:highlight>
                  <a:srgbClr val="FFFFFF"/>
                </a:highlight>
              </a:rPr>
              <a:t>high co2 levels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) =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83" name="Google Shape;483;p35"/>
          <p:cNvCxnSpPr/>
          <p:nvPr/>
        </p:nvCxnSpPr>
        <p:spPr>
          <a:xfrm>
            <a:off x="4134775" y="3960763"/>
            <a:ext cx="4276200" cy="1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4" name="Google Shape;484;p35"/>
          <p:cNvSpPr txBox="1"/>
          <p:nvPr/>
        </p:nvSpPr>
        <p:spPr>
          <a:xfrm>
            <a:off x="4872300" y="3805338"/>
            <a:ext cx="28065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P(</a:t>
            </a:r>
            <a:r>
              <a:rPr lang="en" sz="1800">
                <a:solidFill>
                  <a:srgbClr val="E06666"/>
                </a:solidFill>
                <a:highlight>
                  <a:srgbClr val="FFFFFF"/>
                </a:highlight>
              </a:rPr>
              <a:t>high co2 levels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)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85" name="Google Shape;485;p35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486" name="Google Shape;486;p35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487" name="Google Shape;487;p35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488" name="Google Shape;488;p35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489" name="Google Shape;489;p35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NAIVE BAYES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490" name="Google Shape;490;p35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491" name="Google Shape;491;p35"/>
          <p:cNvSpPr txBox="1"/>
          <p:nvPr/>
        </p:nvSpPr>
        <p:spPr>
          <a:xfrm>
            <a:off x="682600" y="638425"/>
            <a:ext cx="42546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Revisit Equation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2" name="Google Shape;492;p35"/>
          <p:cNvSpPr txBox="1"/>
          <p:nvPr/>
        </p:nvSpPr>
        <p:spPr>
          <a:xfrm>
            <a:off x="457200" y="2120063"/>
            <a:ext cx="3729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P(</a:t>
            </a:r>
            <a:r>
              <a:rPr b="1" lang="en" sz="2400">
                <a:highlight>
                  <a:srgbClr val="FFFFFF"/>
                </a:highlight>
              </a:rPr>
              <a:t>BC|</a:t>
            </a:r>
            <a:r>
              <a:rPr lang="en" sz="1800">
                <a:solidFill>
                  <a:srgbClr val="E06666"/>
                </a:solidFill>
                <a:highlight>
                  <a:srgbClr val="FFFFFF"/>
                </a:highlight>
              </a:rPr>
              <a:t>high co2 levels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) =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493" name="Google Shape;493;p35"/>
          <p:cNvCxnSpPr/>
          <p:nvPr/>
        </p:nvCxnSpPr>
        <p:spPr>
          <a:xfrm>
            <a:off x="4134775" y="2510113"/>
            <a:ext cx="4276200" cy="1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4" name="Google Shape;494;p35"/>
          <p:cNvSpPr txBox="1"/>
          <p:nvPr/>
        </p:nvSpPr>
        <p:spPr>
          <a:xfrm>
            <a:off x="4872300" y="2354688"/>
            <a:ext cx="28065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P(</a:t>
            </a:r>
            <a:r>
              <a:rPr lang="en" sz="1800">
                <a:solidFill>
                  <a:srgbClr val="E06666"/>
                </a:solidFill>
                <a:highlight>
                  <a:srgbClr val="FFFFFF"/>
                </a:highlight>
              </a:rPr>
              <a:t>high co2 levels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)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95" name="Google Shape;49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300" y="1273263"/>
            <a:ext cx="5160698" cy="25036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96" name="Google Shape;496;p35"/>
          <p:cNvCxnSpPr/>
          <p:nvPr/>
        </p:nvCxnSpPr>
        <p:spPr>
          <a:xfrm flipH="1">
            <a:off x="2951375" y="1549125"/>
            <a:ext cx="1225200" cy="658200"/>
          </a:xfrm>
          <a:prstGeom prst="straightConnector1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97" name="Google Shape;497;p35"/>
          <p:cNvCxnSpPr/>
          <p:nvPr/>
        </p:nvCxnSpPr>
        <p:spPr>
          <a:xfrm flipH="1">
            <a:off x="2688225" y="1533950"/>
            <a:ext cx="2181900" cy="2257800"/>
          </a:xfrm>
          <a:prstGeom prst="straightConnector1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98" name="Google Shape;498;p35"/>
          <p:cNvSpPr txBox="1"/>
          <p:nvPr/>
        </p:nvSpPr>
        <p:spPr>
          <a:xfrm>
            <a:off x="2866950" y="2971900"/>
            <a:ext cx="10059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Test Data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99" name="Google Shape;499;p35"/>
          <p:cNvSpPr txBox="1"/>
          <p:nvPr/>
        </p:nvSpPr>
        <p:spPr>
          <a:xfrm>
            <a:off x="4067862" y="2971495"/>
            <a:ext cx="10059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Train Data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00" name="Google Shape;500;p35"/>
          <p:cNvCxnSpPr/>
          <p:nvPr/>
        </p:nvCxnSpPr>
        <p:spPr>
          <a:xfrm>
            <a:off x="3934375" y="1818400"/>
            <a:ext cx="0" cy="26640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501" name="Google Shape;501;p35"/>
          <p:cNvSpPr/>
          <p:nvPr/>
        </p:nvSpPr>
        <p:spPr>
          <a:xfrm>
            <a:off x="5256850" y="2571750"/>
            <a:ext cx="2035800" cy="3999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35"/>
          <p:cNvSpPr/>
          <p:nvPr/>
        </p:nvSpPr>
        <p:spPr>
          <a:xfrm>
            <a:off x="5256850" y="4019775"/>
            <a:ext cx="2035800" cy="3999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35"/>
          <p:cNvSpPr txBox="1"/>
          <p:nvPr/>
        </p:nvSpPr>
        <p:spPr>
          <a:xfrm>
            <a:off x="5233250" y="2107150"/>
            <a:ext cx="258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4.493121 x 10^-11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04" name="Google Shape;504;p35"/>
          <p:cNvSpPr txBox="1"/>
          <p:nvPr/>
        </p:nvSpPr>
        <p:spPr>
          <a:xfrm>
            <a:off x="5233250" y="3548975"/>
            <a:ext cx="258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4.435206 x 10^-8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36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510" name="Google Shape;510;p36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511" name="Google Shape;511;p36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512" name="Google Shape;512;p36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513" name="Google Shape;513;p36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NAIVE BAYES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514" name="Google Shape;514;p36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515" name="Google Shape;515;p36"/>
          <p:cNvSpPr txBox="1"/>
          <p:nvPr/>
        </p:nvSpPr>
        <p:spPr>
          <a:xfrm>
            <a:off x="193325" y="1083700"/>
            <a:ext cx="5886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P(</a:t>
            </a:r>
            <a:r>
              <a:rPr b="1" lang="en" sz="18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‘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high’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|BC) * 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‘co2’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|BC) * 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‘levels’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|BC) * P(BC)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6" name="Google Shape;516;p36"/>
          <p:cNvSpPr txBox="1"/>
          <p:nvPr/>
        </p:nvSpPr>
        <p:spPr>
          <a:xfrm>
            <a:off x="179151" y="4373325"/>
            <a:ext cx="60516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P(</a:t>
            </a:r>
            <a:r>
              <a:rPr b="1" lang="en" sz="18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‘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high’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|AQ)  * 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‘co2’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|AQ) * P(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‘levels’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|AQ) * P(AQ)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7" name="Google Shape;517;p36"/>
          <p:cNvSpPr txBox="1"/>
          <p:nvPr/>
        </p:nvSpPr>
        <p:spPr>
          <a:xfrm>
            <a:off x="682600" y="638425"/>
            <a:ext cx="36909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Simply Plug In Numbers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8" name="Google Shape;518;p36"/>
          <p:cNvSpPr txBox="1"/>
          <p:nvPr/>
        </p:nvSpPr>
        <p:spPr>
          <a:xfrm>
            <a:off x="5175900" y="1308375"/>
            <a:ext cx="21726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=  4.493121 x 10^-11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19" name="Google Shape;519;p36"/>
          <p:cNvSpPr txBox="1"/>
          <p:nvPr/>
        </p:nvSpPr>
        <p:spPr>
          <a:xfrm>
            <a:off x="5205225" y="4628475"/>
            <a:ext cx="21726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=  4.435206 x 10^-8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37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525" name="Google Shape;525;p37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526" name="Google Shape;526;p37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527" name="Google Shape;527;p37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528" name="Google Shape;528;p37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NAIVE BAYES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529" name="Google Shape;529;p37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530" name="Google Shape;530;p37"/>
          <p:cNvSpPr txBox="1"/>
          <p:nvPr/>
        </p:nvSpPr>
        <p:spPr>
          <a:xfrm>
            <a:off x="193325" y="1083700"/>
            <a:ext cx="5886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P(‘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high’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|BC) * P(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‘co2’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|BC) * P(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‘levels’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|BC) * P(BC)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1" name="Google Shape;531;p37"/>
          <p:cNvSpPr txBox="1"/>
          <p:nvPr/>
        </p:nvSpPr>
        <p:spPr>
          <a:xfrm>
            <a:off x="179151" y="4373325"/>
            <a:ext cx="60516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P(‘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high’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|AQ)  * P(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‘co2’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|AQ) * P(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‘levels’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|AQ) * P(AQ)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2" name="Google Shape;532;p37"/>
          <p:cNvSpPr txBox="1"/>
          <p:nvPr/>
        </p:nvSpPr>
        <p:spPr>
          <a:xfrm>
            <a:off x="682600" y="638425"/>
            <a:ext cx="36909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Simply Plug In Numbers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3" name="Google Shape;533;p37"/>
          <p:cNvSpPr txBox="1"/>
          <p:nvPr/>
        </p:nvSpPr>
        <p:spPr>
          <a:xfrm>
            <a:off x="5175900" y="1308375"/>
            <a:ext cx="21726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=  4.493121 x 10^-11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4" name="Google Shape;534;p37"/>
          <p:cNvSpPr txBox="1"/>
          <p:nvPr/>
        </p:nvSpPr>
        <p:spPr>
          <a:xfrm>
            <a:off x="5205225" y="4628475"/>
            <a:ext cx="21726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=  4.435206 x 10^-8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5" name="Google Shape;535;p37"/>
          <p:cNvSpPr txBox="1"/>
          <p:nvPr/>
        </p:nvSpPr>
        <p:spPr>
          <a:xfrm>
            <a:off x="193325" y="1622575"/>
            <a:ext cx="5886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P(</a:t>
            </a:r>
            <a:r>
              <a:rPr b="1" lang="en" sz="18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‘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high co2 levels’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|BC) * P(BC)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6" name="Google Shape;536;p37"/>
          <p:cNvSpPr txBox="1"/>
          <p:nvPr/>
        </p:nvSpPr>
        <p:spPr>
          <a:xfrm>
            <a:off x="205122" y="3720532"/>
            <a:ext cx="5886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P(</a:t>
            </a:r>
            <a:r>
              <a:rPr b="1" lang="en" sz="18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‘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high co2 levels’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|AQ) * P(AQ)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37" name="Google Shape;537;p37"/>
          <p:cNvCxnSpPr/>
          <p:nvPr/>
        </p:nvCxnSpPr>
        <p:spPr>
          <a:xfrm>
            <a:off x="1673400" y="1643650"/>
            <a:ext cx="9600" cy="32580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38" name="Google Shape;538;p37"/>
          <p:cNvCxnSpPr/>
          <p:nvPr/>
        </p:nvCxnSpPr>
        <p:spPr>
          <a:xfrm rot="10800000">
            <a:off x="1672800" y="4269775"/>
            <a:ext cx="10800" cy="37770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38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544" name="Google Shape;544;p38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545" name="Google Shape;545;p38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546" name="Google Shape;546;p38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547" name="Google Shape;547;p38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NAIVE BAYES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548" name="Google Shape;548;p38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549" name="Google Shape;549;p38"/>
          <p:cNvSpPr txBox="1"/>
          <p:nvPr/>
        </p:nvSpPr>
        <p:spPr>
          <a:xfrm>
            <a:off x="193325" y="1083700"/>
            <a:ext cx="5886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P(‘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high’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|BC) * P(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‘co2’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|BC) * P(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‘levels’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|BC) * P(BC)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0" name="Google Shape;550;p38"/>
          <p:cNvSpPr txBox="1"/>
          <p:nvPr/>
        </p:nvSpPr>
        <p:spPr>
          <a:xfrm>
            <a:off x="179151" y="4373325"/>
            <a:ext cx="60516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P(‘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high’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|AQ)  * P(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‘co2’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|AQ) * P(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‘levels’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|AQ) * P(AQ)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1" name="Google Shape;551;p38"/>
          <p:cNvSpPr txBox="1"/>
          <p:nvPr/>
        </p:nvSpPr>
        <p:spPr>
          <a:xfrm>
            <a:off x="682600" y="638425"/>
            <a:ext cx="36909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Simply Plug In Numbers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2" name="Google Shape;552;p38"/>
          <p:cNvSpPr txBox="1"/>
          <p:nvPr/>
        </p:nvSpPr>
        <p:spPr>
          <a:xfrm>
            <a:off x="5175900" y="1308375"/>
            <a:ext cx="21726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=  4.493121 x 10^-11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3" name="Google Shape;553;p38"/>
          <p:cNvSpPr txBox="1"/>
          <p:nvPr/>
        </p:nvSpPr>
        <p:spPr>
          <a:xfrm>
            <a:off x="5205225" y="4628475"/>
            <a:ext cx="21726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=  4.435206 x 10^-8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4" name="Google Shape;554;p38"/>
          <p:cNvSpPr txBox="1"/>
          <p:nvPr/>
        </p:nvSpPr>
        <p:spPr>
          <a:xfrm>
            <a:off x="193325" y="1622575"/>
            <a:ext cx="5886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P(‘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high co2 levels’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|BC) * P(BC)</a:t>
            </a:r>
            <a:r>
              <a:rPr b="1" lang="en" sz="24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5" name="Google Shape;555;p38"/>
          <p:cNvSpPr txBox="1"/>
          <p:nvPr/>
        </p:nvSpPr>
        <p:spPr>
          <a:xfrm>
            <a:off x="205122" y="3720532"/>
            <a:ext cx="5886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P(‘</a:t>
            </a:r>
            <a:r>
              <a:rPr lang="en" sz="1800">
                <a:solidFill>
                  <a:srgbClr val="B7B7B7"/>
                </a:solidFill>
                <a:highlight>
                  <a:srgbClr val="FFFFFF"/>
                </a:highlight>
              </a:rPr>
              <a:t>high co2 levels’</a:t>
            </a:r>
            <a:r>
              <a:rPr b="1" lang="en" sz="18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|AQ) * P(AQ)</a:t>
            </a:r>
            <a:r>
              <a:rPr b="1" lang="en" sz="2400">
                <a:solidFill>
                  <a:srgbClr val="B7B7B7"/>
                </a:solidFill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solidFill>
                <a:srgbClr val="B7B7B7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56" name="Google Shape;556;p38"/>
          <p:cNvCxnSpPr/>
          <p:nvPr/>
        </p:nvCxnSpPr>
        <p:spPr>
          <a:xfrm>
            <a:off x="1673400" y="1643650"/>
            <a:ext cx="9600" cy="325800"/>
          </a:xfrm>
          <a:prstGeom prst="straightConnector1">
            <a:avLst/>
          </a:prstGeom>
          <a:noFill/>
          <a:ln cap="flat" cmpd="sng" w="28575">
            <a:solidFill>
              <a:srgbClr val="B7B7B7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57" name="Google Shape;557;p38"/>
          <p:cNvCxnSpPr/>
          <p:nvPr/>
        </p:nvCxnSpPr>
        <p:spPr>
          <a:xfrm rot="10800000">
            <a:off x="1672800" y="4269775"/>
            <a:ext cx="10800" cy="377700"/>
          </a:xfrm>
          <a:prstGeom prst="straightConnector1">
            <a:avLst/>
          </a:prstGeom>
          <a:noFill/>
          <a:ln cap="flat" cmpd="sng" w="28575">
            <a:solidFill>
              <a:srgbClr val="B7B7B7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58" name="Google Shape;558;p38"/>
          <p:cNvSpPr txBox="1"/>
          <p:nvPr/>
        </p:nvSpPr>
        <p:spPr>
          <a:xfrm>
            <a:off x="193319" y="2222758"/>
            <a:ext cx="5886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P(</a:t>
            </a:r>
            <a:r>
              <a:rPr b="1" lang="en" sz="18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‘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high co2 levels’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       BC)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59" name="Google Shape;559;p38"/>
          <p:cNvSpPr txBox="1"/>
          <p:nvPr/>
        </p:nvSpPr>
        <p:spPr>
          <a:xfrm>
            <a:off x="205117" y="3125534"/>
            <a:ext cx="5886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P(</a:t>
            </a:r>
            <a:r>
              <a:rPr b="1" lang="en" sz="18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‘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high co2 levels’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       AQ)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0" name="Google Shape;560;p38"/>
          <p:cNvSpPr txBox="1"/>
          <p:nvPr/>
        </p:nvSpPr>
        <p:spPr>
          <a:xfrm rot="10800000">
            <a:off x="2126336" y="2279823"/>
            <a:ext cx="3156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U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1" name="Google Shape;561;p38"/>
          <p:cNvSpPr txBox="1"/>
          <p:nvPr/>
        </p:nvSpPr>
        <p:spPr>
          <a:xfrm rot="10800000">
            <a:off x="2149952" y="3187931"/>
            <a:ext cx="3156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U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62" name="Google Shape;562;p38"/>
          <p:cNvCxnSpPr/>
          <p:nvPr/>
        </p:nvCxnSpPr>
        <p:spPr>
          <a:xfrm>
            <a:off x="1673400" y="2180250"/>
            <a:ext cx="9600" cy="32580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3" name="Google Shape;563;p38"/>
          <p:cNvCxnSpPr/>
          <p:nvPr/>
        </p:nvCxnSpPr>
        <p:spPr>
          <a:xfrm rot="10800000">
            <a:off x="1662000" y="3652300"/>
            <a:ext cx="10800" cy="37770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64" name="Google Shape;564;p38"/>
          <p:cNvSpPr txBox="1"/>
          <p:nvPr/>
        </p:nvSpPr>
        <p:spPr>
          <a:xfrm>
            <a:off x="3302397" y="2671550"/>
            <a:ext cx="31872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P(</a:t>
            </a:r>
            <a:r>
              <a:rPr b="1" lang="en" sz="1800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‘</a:t>
            </a:r>
            <a:r>
              <a:rPr lang="en" sz="1800">
                <a:solidFill>
                  <a:srgbClr val="CC4125"/>
                </a:solidFill>
                <a:highlight>
                  <a:srgbClr val="FFFFFF"/>
                </a:highlight>
              </a:rPr>
              <a:t>high co2 levels’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)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5" name="Google Shape;565;p38"/>
          <p:cNvSpPr/>
          <p:nvPr/>
        </p:nvSpPr>
        <p:spPr>
          <a:xfrm>
            <a:off x="1503450" y="2984225"/>
            <a:ext cx="349500" cy="342300"/>
          </a:xfrm>
          <a:prstGeom prst="plus">
            <a:avLst>
              <a:gd fmla="val 25000" name="adj"/>
            </a:avLst>
          </a:prstGeom>
          <a:solidFill>
            <a:srgbClr val="E06666"/>
          </a:solidFill>
          <a:ln cap="flat" cmpd="sng" w="952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66" name="Google Shape;566;p38"/>
          <p:cNvCxnSpPr>
            <a:endCxn id="559" idx="0"/>
          </p:cNvCxnSpPr>
          <p:nvPr/>
        </p:nvCxnSpPr>
        <p:spPr>
          <a:xfrm flipH="1" rot="10800000">
            <a:off x="2139667" y="3125534"/>
            <a:ext cx="1008600" cy="1050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67" name="Google Shape;567;p38"/>
          <p:cNvSpPr txBox="1"/>
          <p:nvPr/>
        </p:nvSpPr>
        <p:spPr>
          <a:xfrm>
            <a:off x="5309425" y="2907463"/>
            <a:ext cx="21726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=  4.439699 x 10^-8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68" name="Google Shape;568;p38"/>
          <p:cNvCxnSpPr>
            <a:stCxn id="552" idx="2"/>
            <a:endCxn id="567" idx="0"/>
          </p:cNvCxnSpPr>
          <p:nvPr/>
        </p:nvCxnSpPr>
        <p:spPr>
          <a:xfrm>
            <a:off x="6262200" y="1733475"/>
            <a:ext cx="133500" cy="11739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69" name="Google Shape;569;p38"/>
          <p:cNvCxnSpPr>
            <a:stCxn id="553" idx="0"/>
            <a:endCxn id="567" idx="2"/>
          </p:cNvCxnSpPr>
          <p:nvPr/>
        </p:nvCxnSpPr>
        <p:spPr>
          <a:xfrm flipH="1" rot="10800000">
            <a:off x="6291525" y="3332475"/>
            <a:ext cx="104100" cy="12960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70" name="Google Shape;570;p38"/>
          <p:cNvSpPr txBox="1"/>
          <p:nvPr/>
        </p:nvSpPr>
        <p:spPr>
          <a:xfrm rot="2134044">
            <a:off x="7061082" y="2528347"/>
            <a:ext cx="1412165" cy="6709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DOUBLE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              BAM!!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39"/>
          <p:cNvSpPr txBox="1"/>
          <p:nvPr/>
        </p:nvSpPr>
        <p:spPr>
          <a:xfrm>
            <a:off x="457200" y="3570713"/>
            <a:ext cx="3729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P(</a:t>
            </a:r>
            <a:r>
              <a:rPr b="1" lang="en" sz="2400">
                <a:highlight>
                  <a:srgbClr val="FFFFFF"/>
                </a:highlight>
              </a:rPr>
              <a:t>AQ|</a:t>
            </a:r>
            <a:r>
              <a:rPr lang="en" sz="1800">
                <a:solidFill>
                  <a:srgbClr val="E06666"/>
                </a:solidFill>
                <a:highlight>
                  <a:srgbClr val="FFFFFF"/>
                </a:highlight>
              </a:rPr>
              <a:t>high co2 levels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) =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76" name="Google Shape;576;p39"/>
          <p:cNvCxnSpPr/>
          <p:nvPr/>
        </p:nvCxnSpPr>
        <p:spPr>
          <a:xfrm>
            <a:off x="4134775" y="3960763"/>
            <a:ext cx="4276200" cy="1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7" name="Google Shape;577;p39"/>
          <p:cNvSpPr txBox="1"/>
          <p:nvPr/>
        </p:nvSpPr>
        <p:spPr>
          <a:xfrm>
            <a:off x="4872300" y="3805338"/>
            <a:ext cx="28065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P(</a:t>
            </a:r>
            <a:r>
              <a:rPr lang="en" sz="1800">
                <a:solidFill>
                  <a:srgbClr val="E06666"/>
                </a:solidFill>
                <a:highlight>
                  <a:srgbClr val="FFFFFF"/>
                </a:highlight>
              </a:rPr>
              <a:t>high co2 levels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)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78" name="Google Shape;578;p39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579" name="Google Shape;579;p39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580" name="Google Shape;580;p39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581" name="Google Shape;581;p39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582" name="Google Shape;582;p39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NAIVE BAYES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583" name="Google Shape;583;p39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584" name="Google Shape;584;p39"/>
          <p:cNvSpPr txBox="1"/>
          <p:nvPr/>
        </p:nvSpPr>
        <p:spPr>
          <a:xfrm>
            <a:off x="682600" y="638425"/>
            <a:ext cx="42546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Revisit Equation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85" name="Google Shape;585;p39"/>
          <p:cNvSpPr txBox="1"/>
          <p:nvPr/>
        </p:nvSpPr>
        <p:spPr>
          <a:xfrm>
            <a:off x="457200" y="2120063"/>
            <a:ext cx="3729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P(</a:t>
            </a:r>
            <a:r>
              <a:rPr b="1" lang="en" sz="2400">
                <a:highlight>
                  <a:srgbClr val="FFFFFF"/>
                </a:highlight>
              </a:rPr>
              <a:t>BC|</a:t>
            </a:r>
            <a:r>
              <a:rPr lang="en" sz="1800">
                <a:solidFill>
                  <a:srgbClr val="E06666"/>
                </a:solidFill>
                <a:highlight>
                  <a:srgbClr val="FFFFFF"/>
                </a:highlight>
              </a:rPr>
              <a:t>high co2 levels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) =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86" name="Google Shape;586;p39"/>
          <p:cNvCxnSpPr/>
          <p:nvPr/>
        </p:nvCxnSpPr>
        <p:spPr>
          <a:xfrm>
            <a:off x="4134775" y="2510113"/>
            <a:ext cx="4276200" cy="1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7" name="Google Shape;587;p39"/>
          <p:cNvSpPr txBox="1"/>
          <p:nvPr/>
        </p:nvSpPr>
        <p:spPr>
          <a:xfrm>
            <a:off x="4872300" y="2354688"/>
            <a:ext cx="28065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P(</a:t>
            </a:r>
            <a:r>
              <a:rPr lang="en" sz="1800">
                <a:solidFill>
                  <a:srgbClr val="E06666"/>
                </a:solidFill>
                <a:highlight>
                  <a:srgbClr val="FFFFFF"/>
                </a:highlight>
              </a:rPr>
              <a:t>high co2 levels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) 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588" name="Google Shape;58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300" y="1273263"/>
            <a:ext cx="5160698" cy="25036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89" name="Google Shape;589;p39"/>
          <p:cNvCxnSpPr/>
          <p:nvPr/>
        </p:nvCxnSpPr>
        <p:spPr>
          <a:xfrm flipH="1">
            <a:off x="2951375" y="1549125"/>
            <a:ext cx="1225200" cy="658200"/>
          </a:xfrm>
          <a:prstGeom prst="straightConnector1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590" name="Google Shape;590;p39"/>
          <p:cNvCxnSpPr/>
          <p:nvPr/>
        </p:nvCxnSpPr>
        <p:spPr>
          <a:xfrm flipH="1">
            <a:off x="2688225" y="1533950"/>
            <a:ext cx="2181900" cy="2257800"/>
          </a:xfrm>
          <a:prstGeom prst="straightConnector1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91" name="Google Shape;591;p39"/>
          <p:cNvSpPr txBox="1"/>
          <p:nvPr/>
        </p:nvSpPr>
        <p:spPr>
          <a:xfrm>
            <a:off x="2866950" y="2971900"/>
            <a:ext cx="10059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Test Data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2" name="Google Shape;592;p39"/>
          <p:cNvSpPr txBox="1"/>
          <p:nvPr/>
        </p:nvSpPr>
        <p:spPr>
          <a:xfrm>
            <a:off x="4067862" y="2971495"/>
            <a:ext cx="10059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Train Data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593" name="Google Shape;593;p39"/>
          <p:cNvCxnSpPr/>
          <p:nvPr/>
        </p:nvCxnSpPr>
        <p:spPr>
          <a:xfrm>
            <a:off x="3934375" y="1818400"/>
            <a:ext cx="0" cy="2664000"/>
          </a:xfrm>
          <a:prstGeom prst="straightConnector1">
            <a:avLst/>
          </a:prstGeom>
          <a:noFill/>
          <a:ln cap="flat" cmpd="sng" w="19050">
            <a:solidFill>
              <a:srgbClr val="E06666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594" name="Google Shape;594;p39"/>
          <p:cNvSpPr/>
          <p:nvPr/>
        </p:nvSpPr>
        <p:spPr>
          <a:xfrm>
            <a:off x="5256850" y="2571750"/>
            <a:ext cx="2035800" cy="3999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39"/>
          <p:cNvSpPr/>
          <p:nvPr/>
        </p:nvSpPr>
        <p:spPr>
          <a:xfrm>
            <a:off x="5256850" y="4019775"/>
            <a:ext cx="2035800" cy="3999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39"/>
          <p:cNvSpPr txBox="1"/>
          <p:nvPr/>
        </p:nvSpPr>
        <p:spPr>
          <a:xfrm>
            <a:off x="5233250" y="2107150"/>
            <a:ext cx="258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4.493121 x 10^-11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7" name="Google Shape;597;p39"/>
          <p:cNvSpPr txBox="1"/>
          <p:nvPr/>
        </p:nvSpPr>
        <p:spPr>
          <a:xfrm>
            <a:off x="5233250" y="3548975"/>
            <a:ext cx="258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4.435206 x 10^-8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8" name="Google Shape;598;p39"/>
          <p:cNvSpPr txBox="1"/>
          <p:nvPr/>
        </p:nvSpPr>
        <p:spPr>
          <a:xfrm>
            <a:off x="5139350" y="2451938"/>
            <a:ext cx="21726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  4.439699 x 10^-8</a:t>
            </a:r>
            <a:endParaRPr b="1"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9" name="Google Shape;599;p39"/>
          <p:cNvSpPr txBox="1"/>
          <p:nvPr/>
        </p:nvSpPr>
        <p:spPr>
          <a:xfrm>
            <a:off x="5160925" y="3941075"/>
            <a:ext cx="21726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  4.439699 x 10^-8</a:t>
            </a:r>
            <a:endParaRPr b="1" sz="18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40"/>
          <p:cNvSpPr txBox="1"/>
          <p:nvPr/>
        </p:nvSpPr>
        <p:spPr>
          <a:xfrm>
            <a:off x="457200" y="3570713"/>
            <a:ext cx="3729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P(</a:t>
            </a:r>
            <a:r>
              <a:rPr b="1" lang="en" sz="2400">
                <a:highlight>
                  <a:srgbClr val="FFFFFF"/>
                </a:highlight>
              </a:rPr>
              <a:t>AQ|</a:t>
            </a:r>
            <a:r>
              <a:rPr lang="en" sz="1800">
                <a:solidFill>
                  <a:srgbClr val="E06666"/>
                </a:solidFill>
                <a:highlight>
                  <a:srgbClr val="FFFFFF"/>
                </a:highlight>
              </a:rPr>
              <a:t>high co2 levels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) =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605" name="Google Shape;605;p40"/>
          <p:cNvCxnSpPr/>
          <p:nvPr/>
        </p:nvCxnSpPr>
        <p:spPr>
          <a:xfrm>
            <a:off x="4134775" y="3960763"/>
            <a:ext cx="2208300" cy="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6" name="Google Shape;606;p40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07" name="Google Shape;607;p40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08" name="Google Shape;608;p40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09" name="Google Shape;609;p40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10" name="Google Shape;610;p40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NAIVE BAYES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611" name="Google Shape;611;p40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12" name="Google Shape;612;p40"/>
          <p:cNvSpPr txBox="1"/>
          <p:nvPr/>
        </p:nvSpPr>
        <p:spPr>
          <a:xfrm>
            <a:off x="682600" y="638425"/>
            <a:ext cx="42546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 Final Verification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13" name="Google Shape;613;p40"/>
          <p:cNvSpPr txBox="1"/>
          <p:nvPr/>
        </p:nvSpPr>
        <p:spPr>
          <a:xfrm>
            <a:off x="457200" y="2120063"/>
            <a:ext cx="3729300" cy="78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P(</a:t>
            </a:r>
            <a:r>
              <a:rPr b="1" lang="en" sz="2400">
                <a:highlight>
                  <a:srgbClr val="FFFFFF"/>
                </a:highlight>
              </a:rPr>
              <a:t>BC|</a:t>
            </a:r>
            <a:r>
              <a:rPr lang="en" sz="1800">
                <a:solidFill>
                  <a:srgbClr val="E06666"/>
                </a:solidFill>
                <a:highlight>
                  <a:srgbClr val="FFFFFF"/>
                </a:highlight>
              </a:rPr>
              <a:t>high co2 levels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) = 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614" name="Google Shape;614;p40"/>
          <p:cNvCxnSpPr/>
          <p:nvPr/>
        </p:nvCxnSpPr>
        <p:spPr>
          <a:xfrm>
            <a:off x="4134775" y="2510113"/>
            <a:ext cx="2166000" cy="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15" name="Google Shape;61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9300" y="1273263"/>
            <a:ext cx="5160698" cy="25036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16" name="Google Shape;616;p40"/>
          <p:cNvCxnSpPr/>
          <p:nvPr/>
        </p:nvCxnSpPr>
        <p:spPr>
          <a:xfrm>
            <a:off x="4176575" y="1549125"/>
            <a:ext cx="3111300" cy="878700"/>
          </a:xfrm>
          <a:prstGeom prst="straightConnector1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17" name="Google Shape;617;p40"/>
          <p:cNvCxnSpPr/>
          <p:nvPr/>
        </p:nvCxnSpPr>
        <p:spPr>
          <a:xfrm>
            <a:off x="4870125" y="1533950"/>
            <a:ext cx="1713900" cy="2339100"/>
          </a:xfrm>
          <a:prstGeom prst="straightConnector1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18" name="Google Shape;618;p40"/>
          <p:cNvSpPr txBox="1"/>
          <p:nvPr/>
        </p:nvSpPr>
        <p:spPr>
          <a:xfrm>
            <a:off x="4166450" y="2107150"/>
            <a:ext cx="258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4.493121 x 10^-11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19" name="Google Shape;619;p40"/>
          <p:cNvSpPr txBox="1"/>
          <p:nvPr/>
        </p:nvSpPr>
        <p:spPr>
          <a:xfrm>
            <a:off x="4166450" y="3548975"/>
            <a:ext cx="258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4.435206 x 10^-8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0" name="Google Shape;620;p40"/>
          <p:cNvSpPr txBox="1"/>
          <p:nvPr/>
        </p:nvSpPr>
        <p:spPr>
          <a:xfrm>
            <a:off x="4072550" y="2451938"/>
            <a:ext cx="21726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  4.439699 x 10^-8</a:t>
            </a:r>
            <a:endParaRPr b="1"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1" name="Google Shape;621;p40"/>
          <p:cNvSpPr txBox="1"/>
          <p:nvPr/>
        </p:nvSpPr>
        <p:spPr>
          <a:xfrm>
            <a:off x="4094125" y="3941075"/>
            <a:ext cx="21726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  4.439699 x 10^-8</a:t>
            </a:r>
            <a:endParaRPr b="1"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2" name="Google Shape;622;p40"/>
          <p:cNvSpPr txBox="1"/>
          <p:nvPr/>
        </p:nvSpPr>
        <p:spPr>
          <a:xfrm>
            <a:off x="6442475" y="2315525"/>
            <a:ext cx="258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= 1.011805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 x 10^-3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3" name="Google Shape;623;p40"/>
          <p:cNvSpPr txBox="1"/>
          <p:nvPr/>
        </p:nvSpPr>
        <p:spPr>
          <a:xfrm>
            <a:off x="6442475" y="3766175"/>
            <a:ext cx="25884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= 0.998988</a:t>
            </a:r>
            <a:endParaRPr b="1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4" name="Google Shape;624;p40"/>
          <p:cNvSpPr txBox="1"/>
          <p:nvPr/>
        </p:nvSpPr>
        <p:spPr>
          <a:xfrm rot="1720459">
            <a:off x="7070753" y="2961232"/>
            <a:ext cx="1611195" cy="78297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TRIPLE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  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           BAM!!!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25" name="Google Shape;625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7775" y="591875"/>
            <a:ext cx="1823100" cy="17236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41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31" name="Google Shape;631;p41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32" name="Google Shape;632;p41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33" name="Google Shape;633;p41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34" name="Google Shape;634;p41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NAIVE BAYES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35" name="Google Shape;635;p41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BONUS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636" name="Google Shape;636;p41"/>
          <p:cNvSpPr txBox="1"/>
          <p:nvPr/>
        </p:nvSpPr>
        <p:spPr>
          <a:xfrm>
            <a:off x="2444700" y="2288700"/>
            <a:ext cx="42546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BONUS?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STATE THE PROBLEM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00" name="Google Shape;100;p15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DATA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01" name="Google Shape;101;p15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METHODOLOGY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02" name="Google Shape;102;p15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RESULTS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03" name="Google Shape;103;p15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NAIVE BAYES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04" name="Google Shape;104;p15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742200" y="699250"/>
            <a:ext cx="4449300" cy="4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PART I:</a:t>
            </a:r>
            <a:br>
              <a:rPr b="1" lang="en" sz="2400">
                <a:latin typeface="Lato"/>
                <a:ea typeface="Lato"/>
                <a:cs typeface="Lato"/>
                <a:sym typeface="Lato"/>
              </a:rPr>
            </a:br>
            <a:br>
              <a:rPr lang="en">
                <a:latin typeface="Lato"/>
                <a:ea typeface="Lato"/>
                <a:cs typeface="Lato"/>
                <a:sym typeface="Lato"/>
              </a:rPr>
            </a:b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6" name="Google Shape;106;p15"/>
          <p:cNvSpPr txBox="1"/>
          <p:nvPr/>
        </p:nvSpPr>
        <p:spPr>
          <a:xfrm>
            <a:off x="1319850" y="2161475"/>
            <a:ext cx="6504300" cy="6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Reddit Post Classification Using NLP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42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42" name="Google Shape;642;p42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43" name="Google Shape;643;p42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44" name="Google Shape;644;p42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45" name="Google Shape;645;p42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NAIVE BAYES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46" name="Google Shape;646;p42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BONUS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647" name="Google Shape;647;p42"/>
          <p:cNvSpPr txBox="1"/>
          <p:nvPr/>
        </p:nvSpPr>
        <p:spPr>
          <a:xfrm>
            <a:off x="2444700" y="2288700"/>
            <a:ext cx="42546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Visualization Using Scattertext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43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53" name="Google Shape;653;p43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54" name="Google Shape;654;p43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55" name="Google Shape;655;p43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56" name="Google Shape;656;p43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NAIVE BAYES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57" name="Google Shape;657;p43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BONUS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658" name="Google Shape;658;p43"/>
          <p:cNvSpPr txBox="1"/>
          <p:nvPr/>
        </p:nvSpPr>
        <p:spPr>
          <a:xfrm>
            <a:off x="682600" y="638425"/>
            <a:ext cx="70728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 Quick Review of Two Concepts</a:t>
            </a:r>
            <a:br>
              <a:rPr b="1" lang="en" sz="2400">
                <a:latin typeface="Lato"/>
                <a:ea typeface="Lato"/>
                <a:cs typeface="Lato"/>
                <a:sym typeface="Lato"/>
              </a:rPr>
            </a:b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59" name="Google Shape;659;p43"/>
          <p:cNvSpPr txBox="1"/>
          <p:nvPr/>
        </p:nvSpPr>
        <p:spPr>
          <a:xfrm>
            <a:off x="819800" y="1565400"/>
            <a:ext cx="42546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1. </a:t>
            </a:r>
            <a:r>
              <a:rPr b="1" lang="en" sz="1800">
                <a:latin typeface="Lato"/>
                <a:ea typeface="Lato"/>
                <a:cs typeface="Lato"/>
                <a:sym typeface="Lato"/>
              </a:rPr>
              <a:t>Harmonic Mean</a:t>
            </a:r>
            <a:r>
              <a:rPr b="1" lang="en" sz="2400">
                <a:latin typeface="Lato"/>
                <a:ea typeface="Lato"/>
                <a:cs typeface="Lato"/>
                <a:sym typeface="Lato"/>
              </a:rPr>
              <a:t> 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60" name="Google Shape;660;p43"/>
          <p:cNvSpPr txBox="1"/>
          <p:nvPr/>
        </p:nvSpPr>
        <p:spPr>
          <a:xfrm>
            <a:off x="1341575" y="2085750"/>
            <a:ext cx="6343200" cy="16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8000"/>
              </a:lnSpc>
              <a:spcBef>
                <a:spcPts val="220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arithmetic mean of </a:t>
            </a:r>
            <a:r>
              <a:rPr b="1" lang="en" sz="1600">
                <a:latin typeface="Georgia"/>
                <a:ea typeface="Georgia"/>
                <a:cs typeface="Georgia"/>
                <a:sym typeface="Georgia"/>
              </a:rPr>
              <a:t>a</a:t>
            </a: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 and </a:t>
            </a:r>
            <a:r>
              <a:rPr b="1" lang="en" sz="1600">
                <a:latin typeface="Georgia"/>
                <a:ea typeface="Georgia"/>
                <a:cs typeface="Georgia"/>
                <a:sym typeface="Georgia"/>
              </a:rPr>
              <a:t>b</a:t>
            </a: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 = (a + b)/2</a:t>
            </a:r>
            <a:endParaRPr sz="1600"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geometric mean of </a:t>
            </a:r>
            <a:r>
              <a:rPr b="1" lang="en" sz="1600">
                <a:latin typeface="Georgia"/>
                <a:ea typeface="Georgia"/>
                <a:cs typeface="Georgia"/>
                <a:sym typeface="Georgia"/>
              </a:rPr>
              <a:t>a</a:t>
            </a: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 and </a:t>
            </a:r>
            <a:r>
              <a:rPr b="1" lang="en" sz="1600">
                <a:latin typeface="Georgia"/>
                <a:ea typeface="Georgia"/>
                <a:cs typeface="Georgia"/>
                <a:sym typeface="Georgia"/>
              </a:rPr>
              <a:t>b</a:t>
            </a: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 = </a:t>
            </a:r>
            <a:r>
              <a:rPr b="1" lang="en" sz="1600">
                <a:latin typeface="Georgia"/>
                <a:ea typeface="Georgia"/>
                <a:cs typeface="Georgia"/>
                <a:sym typeface="Georgia"/>
              </a:rPr>
              <a:t>sqrt</a:t>
            </a: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(a*b)</a:t>
            </a:r>
            <a:endParaRPr sz="1600"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l">
              <a:lnSpc>
                <a:spcPct val="158000"/>
              </a:lnSpc>
              <a:spcBef>
                <a:spcPts val="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harmonic mean of </a:t>
            </a:r>
            <a:r>
              <a:rPr b="1" lang="en" sz="1600">
                <a:latin typeface="Georgia"/>
                <a:ea typeface="Georgia"/>
                <a:cs typeface="Georgia"/>
                <a:sym typeface="Georgia"/>
              </a:rPr>
              <a:t>a</a:t>
            </a: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 and </a:t>
            </a:r>
            <a:r>
              <a:rPr b="1" lang="en" sz="1600">
                <a:latin typeface="Georgia"/>
                <a:ea typeface="Georgia"/>
                <a:cs typeface="Georgia"/>
                <a:sym typeface="Georgia"/>
              </a:rPr>
              <a:t>b</a:t>
            </a:r>
            <a:r>
              <a:rPr lang="en" sz="1600">
                <a:latin typeface="Georgia"/>
                <a:ea typeface="Georgia"/>
                <a:cs typeface="Georgia"/>
                <a:sym typeface="Georgia"/>
              </a:rPr>
              <a:t> = 2/(1/a + 1/b) = 2ab/(a+b)</a:t>
            </a:r>
            <a:endParaRPr sz="16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8000"/>
              </a:lnSpc>
              <a:spcBef>
                <a:spcPts val="2200"/>
              </a:spcBef>
              <a:spcAft>
                <a:spcPts val="0"/>
              </a:spcAft>
              <a:buNone/>
            </a:pPr>
            <a:r>
              <a:rPr lang="en" sz="1200"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“the reciprocal of the arithmetic mean of the reciprocals of the given set of observations”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44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66" name="Google Shape;666;p44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67" name="Google Shape;667;p44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68" name="Google Shape;668;p44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69" name="Google Shape;669;p44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NAIVE BAYES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70" name="Google Shape;670;p44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BONUS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671" name="Google Shape;671;p44"/>
          <p:cNvSpPr txBox="1"/>
          <p:nvPr/>
        </p:nvSpPr>
        <p:spPr>
          <a:xfrm>
            <a:off x="682600" y="638425"/>
            <a:ext cx="58818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 Quick Review of Two Concepts</a:t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72" name="Google Shape;672;p44"/>
          <p:cNvSpPr txBox="1"/>
          <p:nvPr/>
        </p:nvSpPr>
        <p:spPr>
          <a:xfrm>
            <a:off x="815400" y="1349875"/>
            <a:ext cx="75132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Lato"/>
                <a:ea typeface="Lato"/>
                <a:cs typeface="Lato"/>
                <a:sym typeface="Lato"/>
              </a:rPr>
              <a:t>2. F-Score: 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the metric measures the usefulness </a:t>
            </a:r>
            <a:r>
              <a:rPr lang="en" sz="2400">
                <a:latin typeface="Lato"/>
                <a:ea typeface="Lato"/>
                <a:cs typeface="Lato"/>
                <a:sym typeface="Lato"/>
              </a:rPr>
              <a:t> 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673" name="Google Shape;673;p44"/>
          <p:cNvGraphicFramePr/>
          <p:nvPr/>
        </p:nvGraphicFramePr>
        <p:xfrm>
          <a:off x="9525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{828702AC-0F1A-48A9-8C53-0627E7E4C269}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Predict Breast Cancer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Predict Not Breast Cancer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Actual</a:t>
                      </a:r>
                      <a:r>
                        <a:rPr lang="en"/>
                        <a:t> Breast Cancer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10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8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Actual Not Breast Cancer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99,980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674" name="Google Shape;674;p44"/>
          <p:cNvSpPr txBox="1"/>
          <p:nvPr/>
        </p:nvSpPr>
        <p:spPr>
          <a:xfrm>
            <a:off x="961100" y="3320225"/>
            <a:ext cx="7674900" cy="11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Accuracy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= (10 + 99,980) / 100,000 = 99.99% - amazingly accurate but useless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Precision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= TP/(TP + FP) = 10/(10+2) = 83.3%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Recall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= TP/(TP+FN) = 10/(10 + 8) = 55.6%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75" name="Google Shape;675;p44"/>
          <p:cNvSpPr txBox="1"/>
          <p:nvPr/>
        </p:nvSpPr>
        <p:spPr>
          <a:xfrm>
            <a:off x="976550" y="4571175"/>
            <a:ext cx="76749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F-Score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= 2*Precision*Recall/(Precision + Recall) = 2TP / (2TP + FN + FP)    Range from 0 to 1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F-Score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= 20/(20+8+2) = 66.7% much more representative. Especially for unbalanced data.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45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81" name="Google Shape;681;p45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82" name="Google Shape;682;p45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83" name="Google Shape;683;p45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84" name="Google Shape;684;p45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NAIVE BAYES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685" name="Google Shape;685;p45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BONUS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686" name="Google Shape;686;p45"/>
          <p:cNvSpPr txBox="1"/>
          <p:nvPr/>
        </p:nvSpPr>
        <p:spPr>
          <a:xfrm>
            <a:off x="1831650" y="2288700"/>
            <a:ext cx="5480700" cy="5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Visualization with Scattertext</a:t>
            </a:r>
            <a:endParaRPr b="1" sz="24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87" name="Google Shape;687;p45"/>
          <p:cNvSpPr txBox="1"/>
          <p:nvPr/>
        </p:nvSpPr>
        <p:spPr>
          <a:xfrm>
            <a:off x="2444700" y="2951450"/>
            <a:ext cx="4254600" cy="6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Juypter Notbook Presentation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(</a:t>
            </a:r>
            <a:r>
              <a:rPr b="1" lang="en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link here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)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STATE THE PROBLEM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12" name="Google Shape;112;p16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13" name="Google Shape;113;p16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14" name="Google Shape;114;p16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15" name="Google Shape;115;p16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NAIVE BAYES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16" name="Google Shape;116;p16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pic>
        <p:nvPicPr>
          <p:cNvPr id="117" name="Google Shape;11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7325" y="1572852"/>
            <a:ext cx="2143125" cy="214312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6"/>
          <p:cNvSpPr/>
          <p:nvPr/>
        </p:nvSpPr>
        <p:spPr>
          <a:xfrm>
            <a:off x="2019438" y="3290627"/>
            <a:ext cx="1578900" cy="1086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0000"/>
                </a:solidFill>
              </a:rPr>
              <a:t>Reddit</a:t>
            </a:r>
            <a:endParaRPr b="1" sz="2400">
              <a:solidFill>
                <a:srgbClr val="FF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0000"/>
                </a:solidFill>
              </a:rPr>
              <a:t>Posts</a:t>
            </a:r>
            <a:endParaRPr b="1" sz="2400">
              <a:solidFill>
                <a:srgbClr val="FF0000"/>
              </a:solidFill>
            </a:endParaRPr>
          </a:p>
        </p:txBody>
      </p:sp>
      <p:pic>
        <p:nvPicPr>
          <p:cNvPr id="119" name="Google Shape;11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7100" y="1039600"/>
            <a:ext cx="1611300" cy="161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07100" y="2988475"/>
            <a:ext cx="1611300" cy="1729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1" name="Google Shape;121;p16"/>
          <p:cNvCxnSpPr/>
          <p:nvPr/>
        </p:nvCxnSpPr>
        <p:spPr>
          <a:xfrm flipH="1" rot="10800000">
            <a:off x="4248300" y="1890350"/>
            <a:ext cx="1937400" cy="945000"/>
          </a:xfrm>
          <a:prstGeom prst="straightConnector1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2" name="Google Shape;122;p16"/>
          <p:cNvCxnSpPr/>
          <p:nvPr/>
        </p:nvCxnSpPr>
        <p:spPr>
          <a:xfrm>
            <a:off x="4248300" y="2835350"/>
            <a:ext cx="1895100" cy="874200"/>
          </a:xfrm>
          <a:prstGeom prst="straightConnector1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23" name="Google Shape;123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09975" y="2216880"/>
            <a:ext cx="1500475" cy="11253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6"/>
          <p:cNvSpPr txBox="1"/>
          <p:nvPr/>
        </p:nvSpPr>
        <p:spPr>
          <a:xfrm>
            <a:off x="742200" y="699250"/>
            <a:ext cx="4449300" cy="4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State the Problem</a:t>
            </a:r>
            <a:br>
              <a:rPr b="1" lang="en" sz="2400">
                <a:latin typeface="Lato"/>
                <a:ea typeface="Lato"/>
                <a:cs typeface="Lato"/>
                <a:sym typeface="Lato"/>
              </a:rPr>
            </a:br>
            <a:br>
              <a:rPr lang="en">
                <a:latin typeface="Lato"/>
                <a:ea typeface="Lato"/>
                <a:cs typeface="Lato"/>
                <a:sym typeface="Lato"/>
              </a:rPr>
            </a:b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30" name="Google Shape;130;p17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DATA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31" name="Google Shape;131;p17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32" name="Google Shape;132;p17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33" name="Google Shape;133;p17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NAIVE BAYES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34" name="Google Shape;134;p17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pic>
        <p:nvPicPr>
          <p:cNvPr id="135" name="Google Shape;13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6400" y="1039600"/>
            <a:ext cx="1611300" cy="161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6400" y="2973275"/>
            <a:ext cx="1611300" cy="1729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7"/>
          <p:cNvSpPr txBox="1"/>
          <p:nvPr/>
        </p:nvSpPr>
        <p:spPr>
          <a:xfrm>
            <a:off x="4252500" y="1539000"/>
            <a:ext cx="18231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r/airquality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8" name="Google Shape;138;p17"/>
          <p:cNvSpPr txBox="1"/>
          <p:nvPr/>
        </p:nvSpPr>
        <p:spPr>
          <a:xfrm>
            <a:off x="4252500" y="3777150"/>
            <a:ext cx="18231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r/breastcancer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9" name="Google Shape;139;p17"/>
          <p:cNvSpPr txBox="1"/>
          <p:nvPr/>
        </p:nvSpPr>
        <p:spPr>
          <a:xfrm>
            <a:off x="6248650" y="1539000"/>
            <a:ext cx="18231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904 Posts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0" name="Google Shape;140;p17"/>
          <p:cNvSpPr txBox="1"/>
          <p:nvPr/>
        </p:nvSpPr>
        <p:spPr>
          <a:xfrm>
            <a:off x="6363700" y="3863225"/>
            <a:ext cx="18231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983 Posts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1" name="Google Shape;141;p17"/>
          <p:cNvSpPr txBox="1"/>
          <p:nvPr/>
        </p:nvSpPr>
        <p:spPr>
          <a:xfrm>
            <a:off x="6637625" y="2701100"/>
            <a:ext cx="1823100" cy="2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Total 1887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Posts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42" name="Google Shape;142;p17"/>
          <p:cNvCxnSpPr/>
          <p:nvPr/>
        </p:nvCxnSpPr>
        <p:spPr>
          <a:xfrm>
            <a:off x="6728075" y="1852875"/>
            <a:ext cx="632700" cy="875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3" name="Google Shape;143;p17"/>
          <p:cNvCxnSpPr/>
          <p:nvPr/>
        </p:nvCxnSpPr>
        <p:spPr>
          <a:xfrm flipH="1" rot="10800000">
            <a:off x="6814125" y="3027350"/>
            <a:ext cx="561900" cy="89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8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49" name="Google Shape;149;p18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50" name="Google Shape;150;p18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METHODOLOGY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51" name="Google Shape;151;p18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RESULTS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52" name="Google Shape;152;p18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NAIVE BAYES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53" name="Google Shape;153;p18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54" name="Google Shape;154;p18"/>
          <p:cNvSpPr txBox="1"/>
          <p:nvPr>
            <p:ph idx="1" type="body"/>
          </p:nvPr>
        </p:nvSpPr>
        <p:spPr>
          <a:xfrm>
            <a:off x="727650" y="1754875"/>
            <a:ext cx="7688700" cy="221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EDA &amp; Data Cleaning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Tokenization, Lemmatization, and Vectorization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Train/Test Split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Fit and Run Model Using Pipeline and GridSearchCV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b="1" lang="en" sz="2000"/>
              <a:t>Primary Model</a:t>
            </a:r>
            <a:r>
              <a:rPr lang="en" sz="2000"/>
              <a:t>: Multinomial Naive Bayes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AutoNum type="alphaLcPeriod"/>
            </a:pPr>
            <a:r>
              <a:rPr b="1" lang="en" sz="2000"/>
              <a:t>Alternative Model</a:t>
            </a:r>
            <a:r>
              <a:rPr lang="en" sz="2000"/>
              <a:t>: Logistic Regression (for comparison)</a:t>
            </a:r>
            <a:br>
              <a:rPr lang="en" sz="2000"/>
            </a:b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8"/>
          <p:cNvSpPr txBox="1"/>
          <p:nvPr/>
        </p:nvSpPr>
        <p:spPr>
          <a:xfrm>
            <a:off x="742200" y="699250"/>
            <a:ext cx="4449300" cy="4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Methodology</a:t>
            </a:r>
            <a:br>
              <a:rPr b="1" lang="en" sz="2400">
                <a:latin typeface="Lato"/>
                <a:ea typeface="Lato"/>
                <a:cs typeface="Lato"/>
                <a:sym typeface="Lato"/>
              </a:rPr>
            </a:br>
            <a:br>
              <a:rPr lang="en">
                <a:latin typeface="Lato"/>
                <a:ea typeface="Lato"/>
                <a:cs typeface="Lato"/>
                <a:sym typeface="Lato"/>
              </a:rPr>
            </a:b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9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61" name="Google Shape;161;p19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62" name="Google Shape;162;p19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63" name="Google Shape;163;p19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RESULTS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64" name="Google Shape;164;p19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NAIVE BAYES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65" name="Google Shape;165;p19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pic>
        <p:nvPicPr>
          <p:cNvPr id="166" name="Google Shape;16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3950" y="3397300"/>
            <a:ext cx="4996100" cy="154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9"/>
          <p:cNvSpPr txBox="1"/>
          <p:nvPr/>
        </p:nvSpPr>
        <p:spPr>
          <a:xfrm>
            <a:off x="865050" y="3242225"/>
            <a:ext cx="3527400" cy="3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Logistic Regression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8" name="Google Shape;16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78775" y="1496950"/>
            <a:ext cx="4866025" cy="14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9"/>
          <p:cNvSpPr txBox="1"/>
          <p:nvPr/>
        </p:nvSpPr>
        <p:spPr>
          <a:xfrm>
            <a:off x="865050" y="1280900"/>
            <a:ext cx="3527400" cy="3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Naive Bayes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0" name="Google Shape;170;p19"/>
          <p:cNvSpPr txBox="1"/>
          <p:nvPr/>
        </p:nvSpPr>
        <p:spPr>
          <a:xfrm>
            <a:off x="742200" y="699250"/>
            <a:ext cx="4449300" cy="4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Results Summary - Accuracy</a:t>
            </a:r>
            <a:br>
              <a:rPr lang="en">
                <a:latin typeface="Lato"/>
                <a:ea typeface="Lato"/>
                <a:cs typeface="Lato"/>
                <a:sym typeface="Lato"/>
              </a:rPr>
            </a:b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71" name="Google Shape;171;p19"/>
          <p:cNvSpPr/>
          <p:nvPr/>
        </p:nvSpPr>
        <p:spPr>
          <a:xfrm>
            <a:off x="4478050" y="3572425"/>
            <a:ext cx="1315800" cy="1410900"/>
          </a:xfrm>
          <a:prstGeom prst="rect">
            <a:avLst/>
          </a:prstGeom>
          <a:noFill/>
          <a:ln cap="flat" cmpd="sng" w="28575">
            <a:solidFill>
              <a:srgbClr val="E0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9"/>
          <p:cNvSpPr txBox="1"/>
          <p:nvPr/>
        </p:nvSpPr>
        <p:spPr>
          <a:xfrm>
            <a:off x="4478050" y="3206000"/>
            <a:ext cx="13158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06666"/>
                </a:solidFill>
                <a:latin typeface="Lato"/>
                <a:ea typeface="Lato"/>
                <a:cs typeface="Lato"/>
                <a:sym typeface="Lato"/>
              </a:rPr>
              <a:t>Best Model</a:t>
            </a:r>
            <a:endParaRPr>
              <a:solidFill>
                <a:srgbClr val="E06666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0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78" name="Google Shape;178;p20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79" name="Google Shape;179;p20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80" name="Google Shape;180;p20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RESULTS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81" name="Google Shape;181;p20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NAIVE BAYES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82" name="Google Shape;182;p20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83" name="Google Shape;183;p20"/>
          <p:cNvSpPr txBox="1"/>
          <p:nvPr/>
        </p:nvSpPr>
        <p:spPr>
          <a:xfrm>
            <a:off x="4866700" y="1413300"/>
            <a:ext cx="3527400" cy="3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Logistic Regression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4" name="Google Shape;184;p20"/>
          <p:cNvSpPr txBox="1"/>
          <p:nvPr/>
        </p:nvSpPr>
        <p:spPr>
          <a:xfrm>
            <a:off x="742200" y="699250"/>
            <a:ext cx="4449300" cy="4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Results Summary - Parameter</a:t>
            </a:r>
            <a:br>
              <a:rPr b="1" lang="en" sz="2400">
                <a:latin typeface="Lato"/>
                <a:ea typeface="Lato"/>
                <a:cs typeface="Lato"/>
                <a:sym typeface="Lato"/>
              </a:rPr>
            </a:br>
            <a:br>
              <a:rPr lang="en">
                <a:latin typeface="Lato"/>
                <a:ea typeface="Lato"/>
                <a:cs typeface="Lato"/>
                <a:sym typeface="Lato"/>
              </a:rPr>
            </a:b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5" name="Google Shape;18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200" y="1886274"/>
            <a:ext cx="3892025" cy="280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20"/>
          <p:cNvSpPr txBox="1"/>
          <p:nvPr/>
        </p:nvSpPr>
        <p:spPr>
          <a:xfrm>
            <a:off x="865050" y="1378275"/>
            <a:ext cx="3527400" cy="3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Naive Bayes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7" name="Google Shape;18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6700" y="1713225"/>
            <a:ext cx="3604075" cy="31239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8" name="Google Shape;188;p20"/>
          <p:cNvCxnSpPr/>
          <p:nvPr/>
        </p:nvCxnSpPr>
        <p:spPr>
          <a:xfrm>
            <a:off x="4718200" y="1145775"/>
            <a:ext cx="35100" cy="3857700"/>
          </a:xfrm>
          <a:prstGeom prst="straightConnector1">
            <a:avLst/>
          </a:prstGeom>
          <a:noFill/>
          <a:ln cap="flat" cmpd="sng" w="28575">
            <a:solidFill>
              <a:srgbClr val="E06666"/>
            </a:solidFill>
            <a:prstDash val="dash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>
            <p:ph type="title"/>
          </p:nvPr>
        </p:nvSpPr>
        <p:spPr>
          <a:xfrm>
            <a:off x="0" y="-125"/>
            <a:ext cx="18231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STATE THE PROBLEM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94" name="Google Shape;194;p21"/>
          <p:cNvSpPr txBox="1"/>
          <p:nvPr>
            <p:ph type="title"/>
          </p:nvPr>
        </p:nvSpPr>
        <p:spPr>
          <a:xfrm>
            <a:off x="1823100" y="-125"/>
            <a:ext cx="16113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DATA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95" name="Google Shape;195;p21"/>
          <p:cNvSpPr txBox="1"/>
          <p:nvPr>
            <p:ph type="title"/>
          </p:nvPr>
        </p:nvSpPr>
        <p:spPr>
          <a:xfrm>
            <a:off x="3434500" y="-125"/>
            <a:ext cx="1578900" cy="493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METHODOLOGY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96" name="Google Shape;196;p21"/>
          <p:cNvSpPr txBox="1"/>
          <p:nvPr>
            <p:ph type="title"/>
          </p:nvPr>
        </p:nvSpPr>
        <p:spPr>
          <a:xfrm>
            <a:off x="5013400" y="-125"/>
            <a:ext cx="1350300" cy="493200"/>
          </a:xfrm>
          <a:prstGeom prst="rect">
            <a:avLst/>
          </a:prstGeom>
          <a:solidFill>
            <a:srgbClr val="E06666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</a:rPr>
              <a:t>RESULTS</a:t>
            </a:r>
            <a:endParaRPr sz="1100">
              <a:solidFill>
                <a:schemeClr val="lt1"/>
              </a:solidFill>
            </a:endParaRPr>
          </a:p>
        </p:txBody>
      </p:sp>
      <p:sp>
        <p:nvSpPr>
          <p:cNvPr id="197" name="Google Shape;197;p21"/>
          <p:cNvSpPr txBox="1"/>
          <p:nvPr>
            <p:ph type="title"/>
          </p:nvPr>
        </p:nvSpPr>
        <p:spPr>
          <a:xfrm>
            <a:off x="6360100" y="-125"/>
            <a:ext cx="14301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NAIVE BAYES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98" name="Google Shape;198;p21"/>
          <p:cNvSpPr txBox="1"/>
          <p:nvPr>
            <p:ph type="title"/>
          </p:nvPr>
        </p:nvSpPr>
        <p:spPr>
          <a:xfrm>
            <a:off x="7793825" y="-125"/>
            <a:ext cx="1350300" cy="4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66666"/>
                </a:solidFill>
              </a:rPr>
              <a:t>BONUS</a:t>
            </a:r>
            <a:endParaRPr sz="1100">
              <a:solidFill>
                <a:srgbClr val="666666"/>
              </a:solidFill>
            </a:endParaRPr>
          </a:p>
        </p:txBody>
      </p:sp>
      <p:sp>
        <p:nvSpPr>
          <p:cNvPr id="199" name="Google Shape;199;p21"/>
          <p:cNvSpPr txBox="1"/>
          <p:nvPr/>
        </p:nvSpPr>
        <p:spPr>
          <a:xfrm>
            <a:off x="865050" y="1378275"/>
            <a:ext cx="7345500" cy="35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Conclusion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: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For the selected two subreddits, the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Logistic Regression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model with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Lasso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regularization (i.e., 100% accuracy) performs marginally better than the </a:t>
            </a:r>
            <a:r>
              <a:rPr b="1" lang="en">
                <a:latin typeface="Lato"/>
                <a:ea typeface="Lato"/>
                <a:cs typeface="Lato"/>
                <a:sym typeface="Lato"/>
              </a:rPr>
              <a:t>Multinomial Naive Bayes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model (i.e., 99.9% accuracy)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misclassified</a:t>
            </a:r>
            <a:r>
              <a:rPr lang="en">
                <a:latin typeface="Lato"/>
                <a:ea typeface="Lato"/>
                <a:cs typeface="Lato"/>
                <a:sym typeface="Lato"/>
              </a:rPr>
              <a:t> documents would be correctly classified if reviewed by human.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The concern of the naive assumption (i.e., all features are independent) has little impact to the model’s classification capability for this project.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Recommendation:</a:t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Naive Bayes model is generally a good model for text classification and should be considered as a standard choice along with other classification models.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Frequency of the feature matters. Setting a reasonable range of max feature options (e.g, 100, 500, 1000, 2000.. etc.) for GridSearchCV is recommended for best model results. 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0" name="Google Shape;200;p21"/>
          <p:cNvSpPr txBox="1"/>
          <p:nvPr/>
        </p:nvSpPr>
        <p:spPr>
          <a:xfrm>
            <a:off x="742200" y="699250"/>
            <a:ext cx="4449300" cy="42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Lato"/>
                <a:ea typeface="Lato"/>
                <a:cs typeface="Lato"/>
                <a:sym typeface="Lato"/>
              </a:rPr>
              <a:t>Conclusion &amp; Recommendation</a:t>
            </a:r>
            <a:br>
              <a:rPr b="1" lang="en" sz="2400">
                <a:latin typeface="Lato"/>
                <a:ea typeface="Lato"/>
                <a:cs typeface="Lato"/>
                <a:sym typeface="Lato"/>
              </a:rPr>
            </a:br>
            <a:br>
              <a:rPr lang="en">
                <a:latin typeface="Lato"/>
                <a:ea typeface="Lato"/>
                <a:cs typeface="Lato"/>
                <a:sym typeface="Lato"/>
              </a:rPr>
            </a:b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